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6" r:id="rId1"/>
  </p:sldMasterIdLst>
  <p:notesMasterIdLst>
    <p:notesMasterId r:id="rId92"/>
  </p:notesMasterIdLst>
  <p:sldIdLst>
    <p:sldId id="256" r:id="rId2"/>
    <p:sldId id="483" r:id="rId3"/>
    <p:sldId id="258" r:id="rId4"/>
    <p:sldId id="495" r:id="rId5"/>
    <p:sldId id="496" r:id="rId6"/>
    <p:sldId id="484" r:id="rId7"/>
    <p:sldId id="497" r:id="rId8"/>
    <p:sldId id="485" r:id="rId9"/>
    <p:sldId id="491" r:id="rId10"/>
    <p:sldId id="486" r:id="rId11"/>
    <p:sldId id="488" r:id="rId12"/>
    <p:sldId id="489" r:id="rId13"/>
    <p:sldId id="492" r:id="rId14"/>
    <p:sldId id="493" r:id="rId15"/>
    <p:sldId id="498" r:id="rId16"/>
    <p:sldId id="494" r:id="rId17"/>
    <p:sldId id="499" r:id="rId18"/>
    <p:sldId id="500" r:id="rId19"/>
    <p:sldId id="504" r:id="rId20"/>
    <p:sldId id="501" r:id="rId21"/>
    <p:sldId id="505" r:id="rId22"/>
    <p:sldId id="502" r:id="rId23"/>
    <p:sldId id="503" r:id="rId24"/>
    <p:sldId id="507" r:id="rId25"/>
    <p:sldId id="506" r:id="rId26"/>
    <p:sldId id="509" r:id="rId27"/>
    <p:sldId id="516" r:id="rId28"/>
    <p:sldId id="570" r:id="rId29"/>
    <p:sldId id="510" r:id="rId30"/>
    <p:sldId id="517" r:id="rId31"/>
    <p:sldId id="518" r:id="rId32"/>
    <p:sldId id="571" r:id="rId33"/>
    <p:sldId id="519" r:id="rId34"/>
    <p:sldId id="511" r:id="rId35"/>
    <p:sldId id="514" r:id="rId36"/>
    <p:sldId id="512" r:id="rId37"/>
    <p:sldId id="572" r:id="rId38"/>
    <p:sldId id="515" r:id="rId39"/>
    <p:sldId id="573" r:id="rId40"/>
    <p:sldId id="520" r:id="rId41"/>
    <p:sldId id="574" r:id="rId42"/>
    <p:sldId id="521" r:id="rId43"/>
    <p:sldId id="522" r:id="rId44"/>
    <p:sldId id="575" r:id="rId45"/>
    <p:sldId id="523" r:id="rId46"/>
    <p:sldId id="524" r:id="rId47"/>
    <p:sldId id="576" r:id="rId48"/>
    <p:sldId id="525" r:id="rId49"/>
    <p:sldId id="526" r:id="rId50"/>
    <p:sldId id="527" r:id="rId51"/>
    <p:sldId id="529" r:id="rId52"/>
    <p:sldId id="530" r:id="rId53"/>
    <p:sldId id="531" r:id="rId54"/>
    <p:sldId id="577" r:id="rId55"/>
    <p:sldId id="532" r:id="rId56"/>
    <p:sldId id="533" r:id="rId57"/>
    <p:sldId id="534" r:id="rId58"/>
    <p:sldId id="535" r:id="rId59"/>
    <p:sldId id="537" r:id="rId60"/>
    <p:sldId id="540" r:id="rId61"/>
    <p:sldId id="536" r:id="rId62"/>
    <p:sldId id="538" r:id="rId63"/>
    <p:sldId id="578" r:id="rId64"/>
    <p:sldId id="539" r:id="rId65"/>
    <p:sldId id="541" r:id="rId66"/>
    <p:sldId id="542" r:id="rId67"/>
    <p:sldId id="543" r:id="rId68"/>
    <p:sldId id="545" r:id="rId69"/>
    <p:sldId id="546" r:id="rId70"/>
    <p:sldId id="547" r:id="rId71"/>
    <p:sldId id="548" r:id="rId72"/>
    <p:sldId id="549" r:id="rId73"/>
    <p:sldId id="550" r:id="rId74"/>
    <p:sldId id="551" r:id="rId75"/>
    <p:sldId id="553" r:id="rId76"/>
    <p:sldId id="554" r:id="rId77"/>
    <p:sldId id="555" r:id="rId78"/>
    <p:sldId id="556" r:id="rId79"/>
    <p:sldId id="557" r:id="rId80"/>
    <p:sldId id="560" r:id="rId81"/>
    <p:sldId id="559" r:id="rId82"/>
    <p:sldId id="561" r:id="rId83"/>
    <p:sldId id="562" r:id="rId84"/>
    <p:sldId id="564" r:id="rId85"/>
    <p:sldId id="563" r:id="rId86"/>
    <p:sldId id="565" r:id="rId87"/>
    <p:sldId id="566" r:id="rId88"/>
    <p:sldId id="567" r:id="rId89"/>
    <p:sldId id="568" r:id="rId90"/>
    <p:sldId id="56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Toan" initials="TT" lastIdx="14" clrIdx="0">
    <p:extLst>
      <p:ext uri="{19B8F6BF-5375-455C-9EA6-DF929625EA0E}">
        <p15:presenceInfo xmlns:p15="http://schemas.microsoft.com/office/powerpoint/2012/main" userId="Thanh To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C1"/>
    <a:srgbClr val="000000"/>
    <a:srgbClr val="CCFF99"/>
    <a:srgbClr val="EFA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6242" autoAdjust="0"/>
  </p:normalViewPr>
  <p:slideViewPr>
    <p:cSldViewPr snapToGrid="0" showGuides="1">
      <p:cViewPr>
        <p:scale>
          <a:sx n="100" d="100"/>
          <a:sy n="100" d="100"/>
        </p:scale>
        <p:origin x="1278" y="318"/>
      </p:cViewPr>
      <p:guideLst>
        <p:guide orient="horz" pos="2159"/>
        <p:guide pos="37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21T20:24:30.940" idx="1">
    <p:pos x="7680" y="0"/>
    <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5-06-21T20:24:30.940" idx="11">
    <p:pos x="7680" y="0"/>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5-06-21T20:24:30.940" idx="12">
    <p:pos x="7680" y="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6-21T20:24:30.940" idx="2">
    <p:pos x="7680" y="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6-21T20:24:30.940" idx="3">
    <p:pos x="7680" y="0"/>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6-21T20:24:30.940" idx="4">
    <p:pos x="7680" y="0"/>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6-21T20:24:30.940" idx="6">
    <p:pos x="7680" y="0"/>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6-21T20:24:30.940" idx="7">
    <p:pos x="7680" y="0"/>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5-06-21T20:24:30.940" idx="8">
    <p:pos x="7680" y="0"/>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5-06-21T20:24:30.940" idx="9">
    <p:pos x="7680" y="0"/>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5-06-21T20:24:30.940" idx="10">
    <p:pos x="7680" y="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335195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AE93-D243-45C9-8D75-F19553F1A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83E23A-2F59-4696-A0F1-2E6DB3760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A2BCBC-C3D9-4E29-B317-11AAE282B247}"/>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5" name="Footer Placeholder 4">
            <a:extLst>
              <a:ext uri="{FF2B5EF4-FFF2-40B4-BE49-F238E27FC236}">
                <a16:creationId xmlns:a16="http://schemas.microsoft.com/office/drawing/2014/main" id="{509F2769-BDA7-4651-938B-10809BCE8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B33E0-4C9D-4299-9FC6-FA70BCAC0AB7}"/>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583483308"/>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BAF0-838B-4B4C-8A79-E7E87AF00F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D33FA0-D71F-4D40-A764-393D725B4F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82293-6AC0-421B-9308-D2A1021B635F}"/>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5" name="Footer Placeholder 4">
            <a:extLst>
              <a:ext uri="{FF2B5EF4-FFF2-40B4-BE49-F238E27FC236}">
                <a16:creationId xmlns:a16="http://schemas.microsoft.com/office/drawing/2014/main" id="{D51B9A23-6DD5-4913-B6EA-CAA423C4A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EB896-C2C0-4351-9FB2-7ABF30023930}"/>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391824006"/>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14C0B-2AF9-443D-A7DE-0AE6E39AA1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D50D02-4B85-44CC-962C-C284A83D3F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A851B-1E67-40A5-B873-AF716972D94E}"/>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5" name="Footer Placeholder 4">
            <a:extLst>
              <a:ext uri="{FF2B5EF4-FFF2-40B4-BE49-F238E27FC236}">
                <a16:creationId xmlns:a16="http://schemas.microsoft.com/office/drawing/2014/main" id="{35E83129-F6AC-47DA-A73D-871379F74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0425-9920-474A-BDBF-0AFA7B72530C}"/>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108101217"/>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47F6-65F5-440E-9D0B-5A96139F77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F6D2DB-F17F-4896-9B30-9B0BD37168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7B504D-CD6A-432C-A975-89CB87524533}"/>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5" name="Footer Placeholder 4">
            <a:extLst>
              <a:ext uri="{FF2B5EF4-FFF2-40B4-BE49-F238E27FC236}">
                <a16:creationId xmlns:a16="http://schemas.microsoft.com/office/drawing/2014/main" id="{02279201-306F-4D56-85DE-C348FFE1C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50EBF-E48A-4701-A8A9-35F1F3942DAD}"/>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50166263"/>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5E0F-3B86-4F8A-BC65-1FED16828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3D9DBC-5D40-47DC-A54B-E716C0169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85DCBD-4B82-491D-AC19-9516A60000D5}"/>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5" name="Footer Placeholder 4">
            <a:extLst>
              <a:ext uri="{FF2B5EF4-FFF2-40B4-BE49-F238E27FC236}">
                <a16:creationId xmlns:a16="http://schemas.microsoft.com/office/drawing/2014/main" id="{C69EE388-1744-4964-B7DB-A542DC088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9D437-7A94-4DE7-984E-247E1FB1EB56}"/>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33791921"/>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D7C1-268E-40F5-AC10-AC8CDA3B35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FB643C-85E3-4CD4-AC5A-472537F162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B7902D-048A-48AD-BE91-3A7509415C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697B81E-63A6-48D0-B813-2FC53DC769FF}"/>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6" name="Footer Placeholder 5">
            <a:extLst>
              <a:ext uri="{FF2B5EF4-FFF2-40B4-BE49-F238E27FC236}">
                <a16:creationId xmlns:a16="http://schemas.microsoft.com/office/drawing/2014/main" id="{DF0C056F-C629-4242-9812-6B1E4E3F9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B0E98-7664-4C31-8751-41ECCE1E5930}"/>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1898809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9527-6E5D-4C91-9292-E080E1F8F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52BD75-4C82-41C5-92C9-03FAE842D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728219-FACA-43F9-9674-45AB3F81E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A72803E-9C32-45F7-877F-8883A8134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B5ECA7-EA2E-43D2-9073-C637D63E67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0124BB-55C4-4AB5-85E3-0D293FBACCAD}"/>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8" name="Footer Placeholder 7">
            <a:extLst>
              <a:ext uri="{FF2B5EF4-FFF2-40B4-BE49-F238E27FC236}">
                <a16:creationId xmlns:a16="http://schemas.microsoft.com/office/drawing/2014/main" id="{9B563BD5-E762-4CEE-8900-9956C1584B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FB1899-1099-4463-8BA7-E2C717F01831}"/>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278545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4011-3113-42B8-B0E0-7A46138DF4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E80E0C-656B-40EB-9C39-FE78FEE0320C}"/>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4" name="Footer Placeholder 3">
            <a:extLst>
              <a:ext uri="{FF2B5EF4-FFF2-40B4-BE49-F238E27FC236}">
                <a16:creationId xmlns:a16="http://schemas.microsoft.com/office/drawing/2014/main" id="{D4FFE9B9-4F8B-405F-AEA5-6B5CE8D4D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5079D-178E-454E-837C-0C420235E45B}"/>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920110"/>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0E3DA-3A3D-4A2C-84A5-499F0336F45E}"/>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3" name="Footer Placeholder 2">
            <a:extLst>
              <a:ext uri="{FF2B5EF4-FFF2-40B4-BE49-F238E27FC236}">
                <a16:creationId xmlns:a16="http://schemas.microsoft.com/office/drawing/2014/main" id="{0D838BA2-FAD3-4DE4-921F-3A1AA30D2F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A9479A-5C10-4015-BD8B-03949D49070F}"/>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92391540"/>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C40A-C880-4437-B080-434A8D9F2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C1E94F-657A-4D68-BC41-E5FC880A7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A531AF-2669-43D8-96DA-42636A48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50C14-5E3F-4981-8D67-1BB33C212D06}"/>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6" name="Footer Placeholder 5">
            <a:extLst>
              <a:ext uri="{FF2B5EF4-FFF2-40B4-BE49-F238E27FC236}">
                <a16:creationId xmlns:a16="http://schemas.microsoft.com/office/drawing/2014/main" id="{4805EA17-BB0B-4988-84A0-FE73C2DDA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A3DD29-F74C-4208-8C2C-3A75523508DE}"/>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83136018"/>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30EF-EA2A-438A-88D7-2FB9BECA9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29C3AE-A786-4B4B-898B-73EBD4873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BF46EE5D-BFEE-4C1B-8369-3DB1E434E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4B70B-AA10-4D6F-9D3B-883D73C0EE92}"/>
              </a:ext>
            </a:extLst>
          </p:cNvPr>
          <p:cNvSpPr>
            <a:spLocks noGrp="1"/>
          </p:cNvSpPr>
          <p:nvPr>
            <p:ph type="dt" sz="half" idx="10"/>
          </p:nvPr>
        </p:nvSpPr>
        <p:spPr/>
        <p:txBody>
          <a:bodyPr/>
          <a:lstStyle/>
          <a:p>
            <a:fld id="{63A1C593-65D0-4073-BCC9-577B9352EA97}" type="datetimeFigureOut">
              <a:rPr lang="en-US" smtClean="0"/>
              <a:t>6/22/2025</a:t>
            </a:fld>
            <a:endParaRPr lang="en-US"/>
          </a:p>
        </p:txBody>
      </p:sp>
      <p:sp>
        <p:nvSpPr>
          <p:cNvPr id="6" name="Footer Placeholder 5">
            <a:extLst>
              <a:ext uri="{FF2B5EF4-FFF2-40B4-BE49-F238E27FC236}">
                <a16:creationId xmlns:a16="http://schemas.microsoft.com/office/drawing/2014/main" id="{0BD4D5D0-2078-4BA2-8F25-6750C1423A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71F92C-800E-4A62-AC7A-1D1C4A584DE0}"/>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87664248"/>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282E49-2957-4F0E-A8D6-0B5C868F44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BECB38-3308-4498-A4F4-F1013E83B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EF32EF-D878-4DEC-92CA-0F3B5BC68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6/22/2025</a:t>
            </a:fld>
            <a:endParaRPr lang="en-US"/>
          </a:p>
        </p:txBody>
      </p:sp>
      <p:sp>
        <p:nvSpPr>
          <p:cNvPr id="5" name="Footer Placeholder 4">
            <a:extLst>
              <a:ext uri="{FF2B5EF4-FFF2-40B4-BE49-F238E27FC236}">
                <a16:creationId xmlns:a16="http://schemas.microsoft.com/office/drawing/2014/main" id="{626A4634-F7AF-4570-AF39-E01713652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7DE9C1-F806-42D0-ADC0-7BA4F98C86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68777471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7.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8.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comments" Target="../comments/comment9.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10.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11.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825_fw_LOGO-DNC"/>
          <p:cNvPicPr>
            <a:picLocks noChangeAspect="1"/>
          </p:cNvPicPr>
          <p:nvPr/>
        </p:nvPicPr>
        <p:blipFill>
          <a:blip r:embed="rId2"/>
          <a:srcRect b="8208"/>
          <a:stretch>
            <a:fillRect/>
          </a:stretch>
        </p:blipFill>
        <p:spPr>
          <a:xfrm>
            <a:off x="697230" y="187960"/>
            <a:ext cx="982980" cy="903605"/>
          </a:xfrm>
          <a:prstGeom prst="rect">
            <a:avLst/>
          </a:prstGeom>
        </p:spPr>
      </p:pic>
      <p:pic>
        <p:nvPicPr>
          <p:cNvPr id="23" name="Picture 22" descr="825_fw_LOGO-DNC"/>
          <p:cNvPicPr>
            <a:picLocks noChangeAspect="1"/>
          </p:cNvPicPr>
          <p:nvPr/>
        </p:nvPicPr>
        <p:blipFill>
          <a:blip r:embed="rId2"/>
          <a:srcRect t="93212"/>
          <a:stretch>
            <a:fillRect/>
          </a:stretch>
        </p:blipFill>
        <p:spPr>
          <a:xfrm>
            <a:off x="697230" y="1180986"/>
            <a:ext cx="1033780" cy="95250"/>
          </a:xfrm>
          <a:prstGeom prst="rect">
            <a:avLst/>
          </a:prstGeom>
        </p:spPr>
      </p:pic>
      <p:sp>
        <p:nvSpPr>
          <p:cNvPr id="2" name="Title 1"/>
          <p:cNvSpPr>
            <a:spLocks noGrp="1"/>
          </p:cNvSpPr>
          <p:nvPr>
            <p:ph type="ctrTitle"/>
          </p:nvPr>
        </p:nvSpPr>
        <p:spPr>
          <a:xfrm>
            <a:off x="2115591" y="1497812"/>
            <a:ext cx="7960815" cy="819785"/>
          </a:xfrm>
        </p:spPr>
        <p:txBody>
          <a:bodyPr>
            <a:noAutofit/>
          </a:bodyPr>
          <a:lstStyle/>
          <a:p>
            <a:pPr>
              <a:lnSpc>
                <a:spcPct val="100000"/>
              </a:lnSpc>
            </a:pPr>
            <a:r>
              <a:rPr lang="en-US" sz="3200" b="1">
                <a:latin typeface="Arial" panose="020B0604020202020204" pitchFamily="34" charset="0"/>
                <a:cs typeface="Arial" panose="020B0604020202020204" pitchFamily="34" charset="0"/>
              </a:rPr>
              <a:t>BẢO VỆ KHÓA </a:t>
            </a:r>
            <a:r>
              <a:rPr lang="en-US" sz="3200" b="1" dirty="0">
                <a:latin typeface="Arial" panose="020B0604020202020204" pitchFamily="34" charset="0"/>
                <a:cs typeface="Arial" panose="020B0604020202020204" pitchFamily="34" charset="0"/>
              </a:rPr>
              <a:t>LUẬN TỐT NGHIỆP</a:t>
            </a:r>
          </a:p>
        </p:txBody>
      </p:sp>
      <p:sp>
        <p:nvSpPr>
          <p:cNvPr id="3" name="Subtitle 2"/>
          <p:cNvSpPr>
            <a:spLocks noGrp="1"/>
          </p:cNvSpPr>
          <p:nvPr>
            <p:ph type="subTitle" idx="1"/>
          </p:nvPr>
        </p:nvSpPr>
        <p:spPr>
          <a:xfrm>
            <a:off x="633729" y="3001581"/>
            <a:ext cx="10924540" cy="1661851"/>
          </a:xfrm>
        </p:spPr>
        <p:txBody>
          <a:bodyPr>
            <a:noAutofit/>
          </a:bodyPr>
          <a:lstStyle/>
          <a:p>
            <a:r>
              <a:rPr lang="en-US" sz="1800" b="1" dirty="0" err="1">
                <a:latin typeface="Arial" panose="020B0604020202020204" pitchFamily="34" charset="0"/>
                <a:cs typeface="Arial" panose="020B0604020202020204" pitchFamily="34" charset="0"/>
              </a:rPr>
              <a:t>Tên</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đề</a:t>
            </a:r>
            <a:r>
              <a:rPr lang="en-US" sz="1800" b="1" dirty="0">
                <a:latin typeface="Arial" panose="020B0604020202020204" pitchFamily="34" charset="0"/>
                <a:cs typeface="Arial" panose="020B0604020202020204" pitchFamily="34" charset="0"/>
              </a:rPr>
              <a:t> </a:t>
            </a:r>
            <a:r>
              <a:rPr lang="en-US" sz="1800" b="1" err="1">
                <a:latin typeface="Arial" panose="020B0604020202020204" pitchFamily="34" charset="0"/>
                <a:cs typeface="Arial" panose="020B0604020202020204" pitchFamily="34" charset="0"/>
              </a:rPr>
              <a:t>tài</a:t>
            </a:r>
            <a:r>
              <a:rPr lang="en-US" sz="1800" b="1">
                <a:latin typeface="Arial" panose="020B0604020202020204" pitchFamily="34" charset="0"/>
                <a:cs typeface="Arial" panose="020B0604020202020204" pitchFamily="34" charset="0"/>
              </a:rPr>
              <a:t>:</a:t>
            </a:r>
            <a:endParaRPr lang="en-US" b="1">
              <a:latin typeface="Arial" panose="020B0604020202020204" pitchFamily="34" charset="0"/>
              <a:cs typeface="Arial" panose="020B0604020202020204" pitchFamily="34" charset="0"/>
            </a:endParaRPr>
          </a:p>
          <a:p>
            <a:r>
              <a:rPr lang="vi-VN" sz="2800" b="1">
                <a:latin typeface="Arial" panose="020B0604020202020204" pitchFamily="34" charset="0"/>
                <a:cs typeface="Arial" panose="020B0604020202020204" pitchFamily="34" charset="0"/>
              </a:rPr>
              <a:t>XÂY DỰNG HỆ THỐNG HỖ TRỢ HỌC TẬP ELEARNING </a:t>
            </a:r>
            <a:endParaRPr lang="en-US" sz="2800" b="1">
              <a:latin typeface="Arial" panose="020B0604020202020204" pitchFamily="34" charset="0"/>
              <a:cs typeface="Arial" panose="020B0604020202020204" pitchFamily="34" charset="0"/>
            </a:endParaRPr>
          </a:p>
          <a:p>
            <a:r>
              <a:rPr lang="vi-VN" sz="2800" b="1">
                <a:latin typeface="Arial" panose="020B0604020202020204" pitchFamily="34" charset="0"/>
                <a:cs typeface="Arial" panose="020B0604020202020204" pitchFamily="34" charset="0"/>
              </a:rPr>
              <a:t>TRÊN NỀN TẢNG WEB</a:t>
            </a:r>
          </a:p>
          <a:p>
            <a:endParaRPr lang="en-US" dirty="0">
              <a:latin typeface="Arial" panose="020B0604020202020204" pitchFamily="34" charset="0"/>
              <a:cs typeface="Arial" panose="020B0604020202020204" pitchFamily="34" charset="0"/>
            </a:endParaRPr>
          </a:p>
        </p:txBody>
      </p:sp>
      <p:sp>
        <p:nvSpPr>
          <p:cNvPr id="10" name="Title 1"/>
          <p:cNvSpPr>
            <a:spLocks noGrp="1"/>
          </p:cNvSpPr>
          <p:nvPr/>
        </p:nvSpPr>
        <p:spPr>
          <a:xfrm>
            <a:off x="3334757" y="187960"/>
            <a:ext cx="5647275" cy="9467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rgbClr val="FF0000"/>
                </a:solidFill>
                <a:latin typeface="Arial" panose="020B0604020202020204" pitchFamily="34" charset="0"/>
                <a:cs typeface="Arial" panose="020B0604020202020204" pitchFamily="34" charset="0"/>
              </a:rPr>
              <a:t>TRƯỜNG ĐẠI HỌC NAM </a:t>
            </a:r>
            <a:r>
              <a:rPr lang="en-US" sz="2400" b="1">
                <a:solidFill>
                  <a:srgbClr val="FF0000"/>
                </a:solidFill>
                <a:latin typeface="Arial" panose="020B0604020202020204" pitchFamily="34" charset="0"/>
                <a:cs typeface="Arial" panose="020B0604020202020204" pitchFamily="34" charset="0"/>
              </a:rPr>
              <a:t>CẦN THƠ</a:t>
            </a:r>
            <a:endParaRPr lang="en-US" sz="2400" b="1" dirty="0">
              <a:solidFill>
                <a:srgbClr val="FF0000"/>
              </a:solidFill>
              <a:latin typeface="Arial" panose="020B0604020202020204" pitchFamily="34" charset="0"/>
              <a:cs typeface="Arial" panose="020B0604020202020204" pitchFamily="34" charset="0"/>
            </a:endParaRPr>
          </a:p>
          <a:p>
            <a:r>
              <a:rPr lang="en-US" sz="2400" b="1" dirty="0">
                <a:solidFill>
                  <a:srgbClr val="FF0000"/>
                </a:solidFill>
                <a:latin typeface="Arial" panose="020B0604020202020204" pitchFamily="34" charset="0"/>
                <a:cs typeface="Arial" panose="020B0604020202020204" pitchFamily="34" charset="0"/>
              </a:rPr>
              <a:t>KHOA CÔNG NGHỆ THÔNG TIN</a:t>
            </a:r>
          </a:p>
        </p:txBody>
      </p:sp>
      <p:sp>
        <p:nvSpPr>
          <p:cNvPr id="11" name="Text Box 10"/>
          <p:cNvSpPr txBox="1"/>
          <p:nvPr/>
        </p:nvSpPr>
        <p:spPr>
          <a:xfrm>
            <a:off x="725004" y="5436392"/>
            <a:ext cx="10741991" cy="861774"/>
          </a:xfrm>
          <a:prstGeom prst="rect">
            <a:avLst/>
          </a:prstGeom>
          <a:noFill/>
        </p:spPr>
        <p:txBody>
          <a:bodyPr wrap="square" rtlCol="0">
            <a:spAutoFit/>
          </a:bodyPr>
          <a:lstStyle/>
          <a:p>
            <a:pPr algn="ctr"/>
            <a:r>
              <a:rPr lang="en-US" sz="2500" b="1" dirty="0">
                <a:latin typeface="Arial" panose="020B0604020202020204" pitchFamily="34" charset="0"/>
                <a:cs typeface="Arial" panose="020B0604020202020204" pitchFamily="34" charset="0"/>
              </a:rPr>
              <a:t>Sinh viên </a:t>
            </a:r>
            <a:r>
              <a:rPr lang="en-US" sz="2500" b="1" dirty="0" err="1">
                <a:latin typeface="Arial" panose="020B0604020202020204" pitchFamily="34" charset="0"/>
                <a:cs typeface="Arial" panose="020B0604020202020204" pitchFamily="34" charset="0"/>
              </a:rPr>
              <a:t>thực</a:t>
            </a:r>
            <a:r>
              <a:rPr lang="en-US" sz="2500" b="1" dirty="0">
                <a:latin typeface="Arial" panose="020B0604020202020204" pitchFamily="34" charset="0"/>
                <a:cs typeface="Arial" panose="020B0604020202020204" pitchFamily="34" charset="0"/>
              </a:rPr>
              <a:t> </a:t>
            </a:r>
            <a:r>
              <a:rPr lang="en-US" sz="2500" b="1" dirty="0" err="1">
                <a:latin typeface="Arial" panose="020B0604020202020204" pitchFamily="34" charset="0"/>
                <a:cs typeface="Arial" panose="020B0604020202020204" pitchFamily="34" charset="0"/>
              </a:rPr>
              <a:t>hiện</a:t>
            </a:r>
            <a:r>
              <a:rPr lang="en-US" sz="2500" b="1" dirty="0">
                <a:latin typeface="Arial" panose="020B0604020202020204" pitchFamily="34" charset="0"/>
                <a:cs typeface="Arial" panose="020B0604020202020204" pitchFamily="34" charset="0"/>
              </a:rPr>
              <a:t>:			</a:t>
            </a:r>
            <a:r>
              <a:rPr lang="en-US" sz="2500" b="1">
                <a:latin typeface="Arial" panose="020B0604020202020204" pitchFamily="34" charset="0"/>
                <a:cs typeface="Arial" panose="020B0604020202020204" pitchFamily="34" charset="0"/>
              </a:rPr>
              <a:t>	</a:t>
            </a:r>
            <a:r>
              <a:rPr lang="en-US" sz="2500" b="1">
                <a:latin typeface="Arial" panose="020B0604020202020204" pitchFamily="34" charset="0"/>
                <a:cs typeface="Arial" panose="020B0604020202020204" pitchFamily="34" charset="0"/>
                <a:sym typeface="+mn-ea"/>
              </a:rPr>
              <a:t>Giảng viên hướng dẫn:</a:t>
            </a:r>
          </a:p>
          <a:p>
            <a:pPr algn="ctr"/>
            <a:r>
              <a:rPr lang="en-US" sz="2500">
                <a:latin typeface="Arial" panose="020B0604020202020204" pitchFamily="34" charset="0"/>
                <a:cs typeface="Arial" panose="020B0604020202020204" pitchFamily="34" charset="0"/>
              </a:rPr>
              <a:t>Lê Thanh Toàn  	          				</a:t>
            </a:r>
            <a:r>
              <a:rPr lang="en-US" sz="2500">
                <a:latin typeface="Arial" panose="020B0604020202020204" pitchFamily="34" charset="0"/>
                <a:cs typeface="Arial" panose="020B0604020202020204" pitchFamily="34" charset="0"/>
                <a:sym typeface="+mn-ea"/>
              </a:rPr>
              <a:t>Ths. Võ Văn Phúc</a:t>
            </a:r>
            <a:endParaRPr lang="en-US" sz="250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FADA9-1EBB-C328-6AA5-EEEFC21892E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1686BDB-CC29-DB41-17FF-06AC936B7B53}"/>
              </a:ext>
            </a:extLst>
          </p:cNvPr>
          <p:cNvSpPr/>
          <p:nvPr/>
        </p:nvSpPr>
        <p:spPr>
          <a:xfrm>
            <a:off x="-10160" y="-11216"/>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49DA3-0980-B0CF-DF4B-EF4BD5130FA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09D3B747-2D3F-1CAF-F799-16CAEA9CE02A}"/>
              </a:ext>
            </a:extLst>
          </p:cNvPr>
          <p:cNvSpPr>
            <a:spLocks noGrp="1"/>
          </p:cNvSpPr>
          <p:nvPr>
            <p:ph sz="half" idx="1"/>
          </p:nvPr>
        </p:nvSpPr>
        <p:spPr>
          <a:xfrm>
            <a:off x="643255" y="856418"/>
            <a:ext cx="10746797" cy="5829371"/>
          </a:xfrm>
        </p:spPr>
        <p:txBody>
          <a:bodyPr>
            <a:normAutofit/>
          </a:bodyPr>
          <a:lstStyle/>
          <a:p>
            <a:pPr marL="352425" indent="0">
              <a:buNone/>
            </a:pPr>
            <a:r>
              <a:rPr lang="en-US" sz="2400" b="1"/>
              <a:t>Ngôn ngữ lập trình, công cụ và công nghệ sử dụng</a:t>
            </a:r>
            <a:r>
              <a:rPr lang="vi-VN" sz="2400" b="1">
                <a:cs typeface="Arial" panose="020B0604020202020204" pitchFamily="34" charset="0"/>
              </a:rPr>
              <a:t>:   </a:t>
            </a:r>
            <a:endParaRPr lang="en-US" sz="2400" b="1">
              <a:cs typeface="Arial" panose="020B0604020202020204" pitchFamily="34" charset="0"/>
            </a:endParaRPr>
          </a:p>
          <a:p>
            <a:pPr marL="695325" indent="-342900"/>
            <a:r>
              <a:rPr lang="en-US" sz="2200">
                <a:latin typeface="Arial" panose="020B0604020202020204" pitchFamily="34" charset="0"/>
                <a:cs typeface="Arial" panose="020B0604020202020204" pitchFamily="34" charset="0"/>
              </a:rPr>
              <a:t>Ngôn ngữ lập trình: TypeScript. </a:t>
            </a:r>
          </a:p>
          <a:p>
            <a:pPr marL="695325" indent="-342900"/>
            <a:r>
              <a:rPr lang="vi-VN" sz="2200">
                <a:latin typeface="Arial" panose="020B0604020202020204" pitchFamily="34" charset="0"/>
                <a:cs typeface="Arial" panose="020B0604020202020204" pitchFamily="34" charset="0"/>
              </a:rPr>
              <a:t>Frontend: ReactJS,</a:t>
            </a:r>
            <a:r>
              <a:rPr lang="en-US" sz="2200">
                <a:latin typeface="Arial" panose="020B0604020202020204" pitchFamily="34" charset="0"/>
                <a:cs typeface="Arial" panose="020B0604020202020204" pitchFamily="34" charset="0"/>
              </a:rPr>
              <a:t> </a:t>
            </a:r>
            <a:r>
              <a:rPr lang="vi-VN" sz="2200">
                <a:latin typeface="Arial" panose="020B0604020202020204" pitchFamily="34" charset="0"/>
                <a:cs typeface="Arial" panose="020B0604020202020204" pitchFamily="34" charset="0"/>
              </a:rPr>
              <a:t>Material UI, Axios, React Router.</a:t>
            </a:r>
            <a:endParaRPr lang="en-US" sz="2200">
              <a:latin typeface="Arial" panose="020B0604020202020204" pitchFamily="34" charset="0"/>
              <a:cs typeface="Arial" panose="020B0604020202020204" pitchFamily="34" charset="0"/>
            </a:endParaRPr>
          </a:p>
          <a:p>
            <a:pPr marL="695325" indent="-342900"/>
            <a:r>
              <a:rPr lang="vi-VN" sz="2200">
                <a:latin typeface="Arial" panose="020B0604020202020204" pitchFamily="34" charset="0"/>
                <a:cs typeface="Arial" panose="020B0604020202020204" pitchFamily="34" charset="0"/>
              </a:rPr>
              <a:t>Backend: NestJS, TypeORM, JWT, Nodemailer, ZaloPay API.</a:t>
            </a:r>
            <a:endParaRPr lang="en-US" sz="2200">
              <a:latin typeface="Arial" panose="020B0604020202020204" pitchFamily="34" charset="0"/>
              <a:cs typeface="Arial" panose="020B0604020202020204" pitchFamily="34" charset="0"/>
            </a:endParaRPr>
          </a:p>
          <a:p>
            <a:pPr marL="695325" indent="-342900"/>
            <a:r>
              <a:rPr lang="vi-VN" sz="2200">
                <a:latin typeface="Arial" panose="020B0604020202020204" pitchFamily="34" charset="0"/>
                <a:cs typeface="Arial" panose="020B0604020202020204" pitchFamily="34" charset="0"/>
              </a:rPr>
              <a:t>AI: RAG (Qdrant), OpenAI API</a:t>
            </a:r>
            <a:r>
              <a:rPr lang="en-US" sz="2200">
                <a:latin typeface="Arial" panose="020B0604020202020204" pitchFamily="34" charset="0"/>
                <a:cs typeface="Arial" panose="020B0604020202020204" pitchFamily="34" charset="0"/>
              </a:rPr>
              <a:t>.</a:t>
            </a:r>
          </a:p>
          <a:p>
            <a:pPr marL="695325" indent="-342900"/>
            <a:r>
              <a:rPr lang="vi-VN" sz="2200">
                <a:latin typeface="Arial" panose="020B0604020202020204" pitchFamily="34" charset="0"/>
                <a:cs typeface="Arial" panose="020B0604020202020204" pitchFamily="34" charset="0"/>
              </a:rPr>
              <a:t>Cơ sở dữ liệu: MySQL.</a:t>
            </a:r>
            <a:endParaRPr lang="en-US" sz="2200">
              <a:latin typeface="Arial" panose="020B0604020202020204" pitchFamily="34" charset="0"/>
              <a:cs typeface="Arial" panose="020B0604020202020204" pitchFamily="34" charset="0"/>
            </a:endParaRPr>
          </a:p>
          <a:p>
            <a:pPr marL="695325" indent="-342900"/>
            <a:r>
              <a:rPr lang="en-US" sz="2200">
                <a:latin typeface="Arial" panose="020B0604020202020204" pitchFamily="34" charset="0"/>
                <a:cs typeface="Arial" panose="020B0604020202020204" pitchFamily="34" charset="0"/>
              </a:rPr>
              <a:t>Công cụ: Postman, VS Code, Docker</a:t>
            </a:r>
          </a:p>
          <a:p>
            <a:pPr marL="695325" indent="-342900"/>
            <a:r>
              <a:rPr lang="en-US" sz="2200">
                <a:latin typeface="Arial" panose="020B0604020202020204" pitchFamily="34" charset="0"/>
                <a:cs typeface="Arial" panose="020B0604020202020204" pitchFamily="34" charset="0"/>
              </a:rPr>
              <a:t>Version control: Github</a:t>
            </a:r>
          </a:p>
          <a:p>
            <a:pPr marL="695325" indent="-342900"/>
            <a:r>
              <a:rPr lang="en-US" sz="2200">
                <a:latin typeface="Arial" panose="020B0604020202020204" pitchFamily="34" charset="0"/>
                <a:cs typeface="Arial" panose="020B0604020202020204" pitchFamily="34" charset="0"/>
              </a:rPr>
              <a:t>Vẽ sơ đồ: DrawIO</a:t>
            </a:r>
          </a:p>
          <a:p>
            <a:pPr marL="809625" lvl="1" indent="0">
              <a:buNone/>
            </a:pPr>
            <a:endParaRPr lang="en-US" sz="2200"/>
          </a:p>
        </p:txBody>
      </p:sp>
      <p:sp>
        <p:nvSpPr>
          <p:cNvPr id="4" name="Footer Placeholder 3">
            <a:extLst>
              <a:ext uri="{FF2B5EF4-FFF2-40B4-BE49-F238E27FC236}">
                <a16:creationId xmlns:a16="http://schemas.microsoft.com/office/drawing/2014/main" id="{807B277A-9803-D1E3-625F-38700FAE1A0E}"/>
              </a:ext>
            </a:extLst>
          </p:cNvPr>
          <p:cNvSpPr>
            <a:spLocks noGrp="1"/>
          </p:cNvSpPr>
          <p:nvPr>
            <p:ph type="ftr" sz="quarter" idx="11"/>
          </p:nvPr>
        </p:nvSpPr>
        <p:spPr>
          <a:xfrm>
            <a:off x="4380433" y="676456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5F9A07A6-AC13-F8A7-89D4-9C829B665B5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grpSp>
        <p:nvGrpSpPr>
          <p:cNvPr id="18" name="Group 17">
            <a:extLst>
              <a:ext uri="{FF2B5EF4-FFF2-40B4-BE49-F238E27FC236}">
                <a16:creationId xmlns:a16="http://schemas.microsoft.com/office/drawing/2014/main" id="{38A31924-C90A-62C6-4BA3-E9257A9CE3FD}"/>
              </a:ext>
            </a:extLst>
          </p:cNvPr>
          <p:cNvGrpSpPr/>
          <p:nvPr/>
        </p:nvGrpSpPr>
        <p:grpSpPr>
          <a:xfrm>
            <a:off x="694820" y="4202905"/>
            <a:ext cx="10883002" cy="2895037"/>
            <a:chOff x="694820" y="4202905"/>
            <a:chExt cx="10883002" cy="2895037"/>
          </a:xfrm>
        </p:grpSpPr>
        <p:pic>
          <p:nvPicPr>
            <p:cNvPr id="13" name="Picture 12">
              <a:extLst>
                <a:ext uri="{FF2B5EF4-FFF2-40B4-BE49-F238E27FC236}">
                  <a16:creationId xmlns:a16="http://schemas.microsoft.com/office/drawing/2014/main" id="{6A07B2BB-88BC-6A41-FF16-A3BC208C6815}"/>
                </a:ext>
              </a:extLst>
            </p:cNvPr>
            <p:cNvPicPr>
              <a:picLocks noChangeAspect="1"/>
            </p:cNvPicPr>
            <p:nvPr/>
          </p:nvPicPr>
          <p:blipFill>
            <a:blip r:embed="rId3"/>
            <a:stretch>
              <a:fillRect/>
            </a:stretch>
          </p:blipFill>
          <p:spPr>
            <a:xfrm>
              <a:off x="9667007" y="4202905"/>
              <a:ext cx="1910815" cy="1910815"/>
            </a:xfrm>
            <a:prstGeom prst="rect">
              <a:avLst/>
            </a:prstGeom>
          </p:spPr>
        </p:pic>
        <p:pic>
          <p:nvPicPr>
            <p:cNvPr id="1042" name="Picture 18" descr="OpenAI Logo, symbol, meaning, history, PNG, brand">
              <a:extLst>
                <a:ext uri="{FF2B5EF4-FFF2-40B4-BE49-F238E27FC236}">
                  <a16:creationId xmlns:a16="http://schemas.microsoft.com/office/drawing/2014/main" id="{D993368F-6FC9-65BC-9154-62DA355DD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8947" y="4798681"/>
              <a:ext cx="2373972" cy="133535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ownload Postman Logo Png And Vector Pdf Svg Ai Eps F - vrogue.co">
              <a:extLst>
                <a:ext uri="{FF2B5EF4-FFF2-40B4-BE49-F238E27FC236}">
                  <a16:creationId xmlns:a16="http://schemas.microsoft.com/office/drawing/2014/main" id="{C2CE5918-4B15-E528-7052-2A306ADC17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9081" y="5829957"/>
              <a:ext cx="1212011" cy="10813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lectron打包错误“Error: Application entry file ..”解决方案—HI技术分享">
              <a:extLst>
                <a:ext uri="{FF2B5EF4-FFF2-40B4-BE49-F238E27FC236}">
                  <a16:creationId xmlns:a16="http://schemas.microsoft.com/office/drawing/2014/main" id="{2D62724E-A4B8-2F97-A9BD-E5C9118ABD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33514" y="5864443"/>
              <a:ext cx="1720262" cy="9676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blue and black logo&#10;&#10;AI-generated content may be incorrect.">
              <a:extLst>
                <a:ext uri="{FF2B5EF4-FFF2-40B4-BE49-F238E27FC236}">
                  <a16:creationId xmlns:a16="http://schemas.microsoft.com/office/drawing/2014/main" id="{4052BCF9-0D2C-6D83-1828-766D12DA43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4820" y="4984426"/>
              <a:ext cx="989284" cy="963868"/>
            </a:xfrm>
            <a:prstGeom prst="rect">
              <a:avLst/>
            </a:prstGeom>
          </p:spPr>
        </p:pic>
        <p:pic>
          <p:nvPicPr>
            <p:cNvPr id="30" name="Picture 29" descr="A pink logo with text&#10;&#10;AI-generated content may be incorrect.">
              <a:extLst>
                <a:ext uri="{FF2B5EF4-FFF2-40B4-BE49-F238E27FC236}">
                  <a16:creationId xmlns:a16="http://schemas.microsoft.com/office/drawing/2014/main" id="{A5583743-8D0D-D80F-EA37-754A63BF73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4501" y="5011072"/>
              <a:ext cx="724034" cy="896602"/>
            </a:xfrm>
            <a:prstGeom prst="rect">
              <a:avLst/>
            </a:prstGeom>
          </p:spPr>
        </p:pic>
        <p:pic>
          <p:nvPicPr>
            <p:cNvPr id="32" name="Picture 31" descr="A blue logo with a whale and text&#10;&#10;AI-generated content may be incorrect.">
              <a:extLst>
                <a:ext uri="{FF2B5EF4-FFF2-40B4-BE49-F238E27FC236}">
                  <a16:creationId xmlns:a16="http://schemas.microsoft.com/office/drawing/2014/main" id="{B09FC076-EC16-7179-5E44-CCF39E2CC4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53776" y="5831486"/>
              <a:ext cx="1152675" cy="986178"/>
            </a:xfrm>
            <a:prstGeom prst="rect">
              <a:avLst/>
            </a:prstGeom>
          </p:spPr>
        </p:pic>
        <p:pic>
          <p:nvPicPr>
            <p:cNvPr id="1056" name="Picture 32" descr="github logo transparent png 24555259 PNG">
              <a:extLst>
                <a:ext uri="{FF2B5EF4-FFF2-40B4-BE49-F238E27FC236}">
                  <a16:creationId xmlns:a16="http://schemas.microsoft.com/office/drawing/2014/main" id="{52422547-7980-3584-FE8C-E731E2A3915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68858" y="5498109"/>
              <a:ext cx="1599833" cy="159983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What is Qdrant? - Qdrant">
              <a:extLst>
                <a:ext uri="{FF2B5EF4-FFF2-40B4-BE49-F238E27FC236}">
                  <a16:creationId xmlns:a16="http://schemas.microsoft.com/office/drawing/2014/main" id="{31F01A7A-3A6C-F769-1BD3-06B285C670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6150" y="5061723"/>
              <a:ext cx="1880339" cy="63232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descr="A blue and black logo&#10;&#10;AI-generated content may be incorrect.">
            <a:extLst>
              <a:ext uri="{FF2B5EF4-FFF2-40B4-BE49-F238E27FC236}">
                <a16:creationId xmlns:a16="http://schemas.microsoft.com/office/drawing/2014/main" id="{56E65429-95FC-98C6-5906-E806DD4A69F0}"/>
              </a:ext>
            </a:extLst>
          </p:cNvPr>
          <p:cNvPicPr>
            <a:picLocks noChangeAspect="1"/>
          </p:cNvPicPr>
          <p:nvPr/>
        </p:nvPicPr>
        <p:blipFill>
          <a:blip r:embed="rId12" cstate="print">
            <a:extLst>
              <a:ext uri="{28A0092B-C50C-407E-A947-70E740481C1C}">
                <a14:useLocalDpi xmlns:a14="http://schemas.microsoft.com/office/drawing/2010/main" val="0"/>
              </a:ext>
            </a:extLst>
          </a:blip>
          <a:srcRect t="17152" b="16636"/>
          <a:stretch>
            <a:fillRect/>
          </a:stretch>
        </p:blipFill>
        <p:spPr>
          <a:xfrm>
            <a:off x="2568932" y="4969074"/>
            <a:ext cx="2473659" cy="895369"/>
          </a:xfrm>
          <a:prstGeom prst="rect">
            <a:avLst/>
          </a:prstGeom>
        </p:spPr>
      </p:pic>
      <p:pic>
        <p:nvPicPr>
          <p:cNvPr id="1026" name="Picture 2" descr="Draw io [ Download - Logo - icon ] png svg">
            <a:extLst>
              <a:ext uri="{FF2B5EF4-FFF2-40B4-BE49-F238E27FC236}">
                <a16:creationId xmlns:a16="http://schemas.microsoft.com/office/drawing/2014/main" id="{3900A570-7B16-D4CA-4B77-5296CC7B386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88074" y="5885500"/>
            <a:ext cx="884946" cy="88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514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9F1BC-B3A6-6708-E2E3-B0DB48CE9D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1E442E3-AAA7-B0AB-9F7F-D0E52547158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B0F69-28BA-114D-FCCD-7EF054B2537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DACDDF92-3E8A-9177-52A9-C29E1F0EBBAD}"/>
              </a:ext>
            </a:extLst>
          </p:cNvPr>
          <p:cNvSpPr>
            <a:spLocks noGrp="1"/>
          </p:cNvSpPr>
          <p:nvPr>
            <p:ph sz="half" idx="1"/>
          </p:nvPr>
        </p:nvSpPr>
        <p:spPr>
          <a:xfrm>
            <a:off x="653415" y="860655"/>
            <a:ext cx="10885170" cy="5913120"/>
          </a:xfrm>
        </p:spPr>
        <p:txBody>
          <a:bodyPr>
            <a:normAutofit/>
          </a:bodyPr>
          <a:lstStyle/>
          <a:p>
            <a:pPr marL="352425" indent="0">
              <a:buNone/>
            </a:pPr>
            <a:r>
              <a:rPr lang="vi-VN" sz="2400" b="1"/>
              <a:t>Phân tích, thiết kế cơ sở dữ liệu</a:t>
            </a:r>
            <a:r>
              <a:rPr lang="vi-VN" sz="2400" b="1">
                <a:cs typeface="Arial" panose="020B0604020202020204" pitchFamily="34" charset="0"/>
              </a:rPr>
              <a:t>  </a:t>
            </a:r>
            <a:endParaRPr lang="en-US" sz="2400"/>
          </a:p>
          <a:p>
            <a:pPr marL="695325" indent="-342900"/>
            <a:r>
              <a:rPr lang="vi-VN" sz="2400"/>
              <a:t>Cơ sở dữ liệu</a:t>
            </a:r>
            <a:r>
              <a:rPr lang="en-US" sz="2400"/>
              <a:t> được thiết kế theo chuẩn 3NF (Third Normal Form), giúp:</a:t>
            </a:r>
          </a:p>
          <a:p>
            <a:pPr marL="1152525" lvl="1" indent="-342900">
              <a:buFont typeface="Courier New" panose="02070309020205020404" pitchFamily="49" charset="0"/>
              <a:buChar char="o"/>
            </a:pPr>
            <a:r>
              <a:rPr lang="en-US"/>
              <a:t>L</a:t>
            </a:r>
            <a:r>
              <a:rPr lang="vi-VN"/>
              <a:t>oại bỏ các dư thừa dữ liệu</a:t>
            </a:r>
            <a:r>
              <a:rPr lang="en-US"/>
              <a:t>.</a:t>
            </a:r>
          </a:p>
          <a:p>
            <a:pPr marL="1152525" lvl="1" indent="-342900">
              <a:buFont typeface="Courier New" panose="02070309020205020404" pitchFamily="49" charset="0"/>
              <a:buChar char="o"/>
            </a:pPr>
            <a:r>
              <a:rPr lang="en-US"/>
              <a:t>Đ</a:t>
            </a:r>
            <a:r>
              <a:rPr lang="vi-VN"/>
              <a:t>ảm bảo tính nhất quán</a:t>
            </a:r>
            <a:r>
              <a:rPr lang="en-US"/>
              <a:t>.</a:t>
            </a:r>
          </a:p>
          <a:p>
            <a:pPr marL="1152525" lvl="1" indent="-342900">
              <a:buFont typeface="Courier New" panose="02070309020205020404" pitchFamily="49" charset="0"/>
              <a:buChar char="o"/>
            </a:pPr>
            <a:r>
              <a:rPr lang="en-US"/>
              <a:t>Đáp ứng tiêu chuẩn phổ biến trong các hệ thống quản lý.</a:t>
            </a:r>
          </a:p>
          <a:p>
            <a:pPr marL="695325" indent="-342900"/>
            <a:r>
              <a:rPr lang="en-US" sz="2400"/>
              <a:t>Hệ thống gồm 40 bảng, hỗ trợ hiệu quả cho mô hình kết hợp giữa LMS và Market Course.</a:t>
            </a:r>
          </a:p>
          <a:p>
            <a:pPr marL="352425" indent="0">
              <a:buNone/>
            </a:pPr>
            <a:endParaRPr lang="vi-VN" sz="2400" b="1">
              <a:cs typeface="Arial" panose="020B0604020202020204" pitchFamily="34" charset="0"/>
            </a:endParaRPr>
          </a:p>
          <a:p>
            <a:pPr marL="352425" indent="0">
              <a:buFont typeface="Wingdings" panose="05000000000000000000" charset="0"/>
              <a:buNone/>
            </a:pPr>
            <a:endParaRPr lang="en-US" sz="2400" b="1" dirty="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sp>
        <p:nvSpPr>
          <p:cNvPr id="4" name="Footer Placeholder 3">
            <a:extLst>
              <a:ext uri="{FF2B5EF4-FFF2-40B4-BE49-F238E27FC236}">
                <a16:creationId xmlns:a16="http://schemas.microsoft.com/office/drawing/2014/main" id="{C85EC3BA-4044-730D-4FC0-DB915F610CA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09ECB789-4498-DE92-A759-54BB326F49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317926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7B455-7B2E-9E66-B293-4D9FAB6FD48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AD7B38-1418-3098-A072-4BAF645AA8CF}"/>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3" name="Picture 2" descr="A diagram of a company&#10;&#10;AI-generated content may be incorrect.">
            <a:extLst>
              <a:ext uri="{FF2B5EF4-FFF2-40B4-BE49-F238E27FC236}">
                <a16:creationId xmlns:a16="http://schemas.microsoft.com/office/drawing/2014/main" id="{58AE9C28-3118-D049-69BF-8BD73BB31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 y="46790"/>
            <a:ext cx="11673840" cy="6764420"/>
          </a:xfrm>
          <a:prstGeom prst="rect">
            <a:avLst/>
          </a:prstGeom>
        </p:spPr>
      </p:pic>
    </p:spTree>
    <p:extLst>
      <p:ext uri="{BB962C8B-B14F-4D97-AF65-F5344CB8AC3E}">
        <p14:creationId xmlns:p14="http://schemas.microsoft.com/office/powerpoint/2010/main" val="12764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E172-0EC5-2543-1766-27F3225ED22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91709D-591A-45E0-D039-7362E6C18BF3}"/>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7" name="Picture 6">
            <a:extLst>
              <a:ext uri="{FF2B5EF4-FFF2-40B4-BE49-F238E27FC236}">
                <a16:creationId xmlns:a16="http://schemas.microsoft.com/office/drawing/2014/main" id="{4341D7FE-7B51-B0E4-7E7F-8607D9928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 y="64178"/>
            <a:ext cx="11988800" cy="6770962"/>
          </a:xfrm>
          <a:prstGeom prst="rect">
            <a:avLst/>
          </a:prstGeom>
        </p:spPr>
      </p:pic>
    </p:spTree>
    <p:extLst>
      <p:ext uri="{BB962C8B-B14F-4D97-AF65-F5344CB8AC3E}">
        <p14:creationId xmlns:p14="http://schemas.microsoft.com/office/powerpoint/2010/main" val="249133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8EBD-9C0E-935C-AA73-69AE4F27937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3543D2B-16A4-4A9F-26AA-80136D73C7D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5DA0E-4B44-E664-33D5-9AE639B83C8A}"/>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7F57B559-7DE5-E3F7-1C14-BC842E163304}"/>
              </a:ext>
            </a:extLst>
          </p:cNvPr>
          <p:cNvSpPr>
            <a:spLocks noGrp="1"/>
          </p:cNvSpPr>
          <p:nvPr>
            <p:ph sz="half" idx="1"/>
          </p:nvPr>
        </p:nvSpPr>
        <p:spPr>
          <a:xfrm>
            <a:off x="640468" y="809765"/>
            <a:ext cx="10885170" cy="5913120"/>
          </a:xfrm>
        </p:spPr>
        <p:txBody>
          <a:bodyPr>
            <a:normAutofit/>
          </a:bodyPr>
          <a:lstStyle/>
          <a:p>
            <a:pPr marL="352425" indent="0">
              <a:buNone/>
            </a:pPr>
            <a:r>
              <a:rPr lang="en-US" sz="2400" b="1">
                <a:latin typeface="Arial" panose="020B0604020202020204" pitchFamily="34" charset="0"/>
                <a:cs typeface="Arial" panose="020B0604020202020204" pitchFamily="34" charset="0"/>
              </a:rPr>
              <a:t>Chatbot AI, Mô hình RAG (</a:t>
            </a:r>
            <a:r>
              <a:rPr lang="vi-VN" sz="2400" b="1">
                <a:latin typeface="Arial" panose="020B0604020202020204" pitchFamily="34" charset="0"/>
                <a:cs typeface="Arial" panose="020B0604020202020204" pitchFamily="34" charset="0"/>
              </a:rPr>
              <a:t>Retrieval-Augmented Generation</a:t>
            </a:r>
            <a:r>
              <a:rPr lang="en-US" sz="2400" b="1">
                <a:latin typeface="Arial" panose="020B0604020202020204" pitchFamily="34" charset="0"/>
                <a:cs typeface="Arial" panose="020B0604020202020204" pitchFamily="34" charset="0"/>
              </a:rPr>
              <a:t>)</a:t>
            </a:r>
            <a:r>
              <a:rPr lang="vi-VN" sz="2400" b="1">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sp>
        <p:nvSpPr>
          <p:cNvPr id="4" name="Footer Placeholder 3">
            <a:extLst>
              <a:ext uri="{FF2B5EF4-FFF2-40B4-BE49-F238E27FC236}">
                <a16:creationId xmlns:a16="http://schemas.microsoft.com/office/drawing/2014/main" id="{8002719E-F0EB-A534-A2DA-25C744A1D5E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7C5EA192-D164-C3F8-12FD-8AE8F0BFCB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data flow&#10;&#10;AI-generated content may be incorrect.">
            <a:extLst>
              <a:ext uri="{FF2B5EF4-FFF2-40B4-BE49-F238E27FC236}">
                <a16:creationId xmlns:a16="http://schemas.microsoft.com/office/drawing/2014/main" id="{E6E3FD27-525E-44A4-F486-6453A89FC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355" y="1211550"/>
            <a:ext cx="9951396" cy="5608667"/>
          </a:xfrm>
          <a:prstGeom prst="rect">
            <a:avLst/>
          </a:prstGeom>
        </p:spPr>
      </p:pic>
    </p:spTree>
    <p:extLst>
      <p:ext uri="{BB962C8B-B14F-4D97-AF65-F5344CB8AC3E}">
        <p14:creationId xmlns:p14="http://schemas.microsoft.com/office/powerpoint/2010/main" val="2228386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54A5-EC8A-2ABC-ED8E-F828CDBEC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06DDF-9A2B-BF4D-3B66-81F9202A293F}"/>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4. </a:t>
            </a:r>
            <a:r>
              <a:rPr lang="en-US" altLang="zh-CN" sz="4000" b="1">
                <a:latin typeface="Arial" panose="020B0604020202020204" pitchFamily="34" charset="0"/>
                <a:ea typeface="Calibri" panose="020F0502020204030204" charset="0"/>
                <a:cs typeface="Arial" panose="020B0604020202020204" pitchFamily="34" charset="0"/>
              </a:rPr>
              <a:t>Phân tích và thiết kế hệ thống</a:t>
            </a:r>
            <a:endParaRPr lang="en-US" sz="4000" b="1">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FBC8CA7-AB27-6DBE-75C2-0B589A168A29}"/>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FAF34439-63F7-CA4B-70D8-34543EFF4F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124670788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EA89-5C33-6A29-3480-8980E0BF866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E069666-B3CF-D893-300E-B38704D78774}"/>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A8726-9103-5709-6E3B-8C60C3A2C15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E96DB48-F696-ED38-B091-DF55CBDBAC52}"/>
              </a:ext>
            </a:extLst>
          </p:cNvPr>
          <p:cNvSpPr>
            <a:spLocks noGrp="1"/>
          </p:cNvSpPr>
          <p:nvPr>
            <p:ph sz="half" idx="1"/>
          </p:nvPr>
        </p:nvSpPr>
        <p:spPr>
          <a:xfrm>
            <a:off x="640468" y="809765"/>
            <a:ext cx="10885170" cy="5913120"/>
          </a:xfrm>
        </p:spPr>
        <p:txBody>
          <a:bodyPr>
            <a:normAutofit/>
          </a:bodyPr>
          <a:lstStyle/>
          <a:p>
            <a:pPr marL="352425" indent="0">
              <a:buNone/>
            </a:pPr>
            <a:r>
              <a:rPr lang="en-US" sz="2400" b="1">
                <a:cs typeface="Arial" panose="020B0604020202020204" pitchFamily="34" charset="0"/>
              </a:rPr>
              <a:t>Sơ đồ chức năng nghiệp vụ</a:t>
            </a:r>
          </a:p>
          <a:p>
            <a:pPr marL="352425" indent="0">
              <a:buNone/>
            </a:pPr>
            <a:endParaRPr lang="en-US" sz="2400" b="1"/>
          </a:p>
        </p:txBody>
      </p:sp>
      <p:sp>
        <p:nvSpPr>
          <p:cNvPr id="4" name="Footer Placeholder 3">
            <a:extLst>
              <a:ext uri="{FF2B5EF4-FFF2-40B4-BE49-F238E27FC236}">
                <a16:creationId xmlns:a16="http://schemas.microsoft.com/office/drawing/2014/main" id="{7342EEDB-DF4E-3CBE-CD1C-D78B75687900}"/>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363A6D0-B917-F3D7-ACBF-0B3B826513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descr="A diagram of a flowchart&#10;&#10;AI-generated content may be incorrect.">
            <a:extLst>
              <a:ext uri="{FF2B5EF4-FFF2-40B4-BE49-F238E27FC236}">
                <a16:creationId xmlns:a16="http://schemas.microsoft.com/office/drawing/2014/main" id="{4EEB7EAB-BBCA-913C-5886-F8887FC62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4" y="1737464"/>
            <a:ext cx="12110936" cy="3360578"/>
          </a:xfrm>
          <a:prstGeom prst="rect">
            <a:avLst/>
          </a:prstGeom>
        </p:spPr>
      </p:pic>
    </p:spTree>
    <p:extLst>
      <p:ext uri="{BB962C8B-B14F-4D97-AF65-F5344CB8AC3E}">
        <p14:creationId xmlns:p14="http://schemas.microsoft.com/office/powerpoint/2010/main" val="679274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D6E2B-9201-219C-15FE-C3EB6C7336A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1999E1A-E9E6-E891-1308-EDCF769FA1BD}"/>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D12FF-80A4-5857-DDD7-05552CE96B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ACF292C-D407-574D-877C-EA7025B3F57F}"/>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tổng quát</a:t>
            </a:r>
          </a:p>
        </p:txBody>
      </p:sp>
      <p:sp>
        <p:nvSpPr>
          <p:cNvPr id="4" name="Footer Placeholder 3">
            <a:extLst>
              <a:ext uri="{FF2B5EF4-FFF2-40B4-BE49-F238E27FC236}">
                <a16:creationId xmlns:a16="http://schemas.microsoft.com/office/drawing/2014/main" id="{62F2555F-0132-160A-FA2E-109566D68F58}"/>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CD9C183-DBDA-95A4-B9D9-027411C60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network&#10;&#10;AI-generated content may be incorrect.">
            <a:extLst>
              <a:ext uri="{FF2B5EF4-FFF2-40B4-BE49-F238E27FC236}">
                <a16:creationId xmlns:a16="http://schemas.microsoft.com/office/drawing/2014/main" id="{1D9147F0-3761-9CF6-80FB-6C7C8FAC7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629" y="1187343"/>
            <a:ext cx="8716847" cy="5627303"/>
          </a:xfrm>
          <a:prstGeom prst="rect">
            <a:avLst/>
          </a:prstGeom>
        </p:spPr>
      </p:pic>
    </p:spTree>
    <p:extLst>
      <p:ext uri="{BB962C8B-B14F-4D97-AF65-F5344CB8AC3E}">
        <p14:creationId xmlns:p14="http://schemas.microsoft.com/office/powerpoint/2010/main" val="3083868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E6ACF-E15D-2BAF-C59E-F4D472DC24F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7A2129-0CE3-4C73-A14D-7F37AE37AD5D}"/>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6BBAF2-AA0B-A088-5DD5-6E62CD3F60F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DD185D-6053-2FD8-BFF4-C67A44F5E896}"/>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giảng viên</a:t>
            </a:r>
          </a:p>
        </p:txBody>
      </p:sp>
      <p:sp>
        <p:nvSpPr>
          <p:cNvPr id="4" name="Footer Placeholder 3">
            <a:extLst>
              <a:ext uri="{FF2B5EF4-FFF2-40B4-BE49-F238E27FC236}">
                <a16:creationId xmlns:a16="http://schemas.microsoft.com/office/drawing/2014/main" id="{64F71E97-349B-C9A9-961B-D79C315629A0}"/>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17DFB3BA-069A-3C24-A4C6-36E15F5C70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6" name="Picture 15" descr="A white arrow in a yellow circle&#10;&#10;AI-generated content may be incorrect.">
            <a:extLst>
              <a:ext uri="{FF2B5EF4-FFF2-40B4-BE49-F238E27FC236}">
                <a16:creationId xmlns:a16="http://schemas.microsoft.com/office/drawing/2014/main" id="{6F71B30D-CB62-5159-E6B6-4573C31E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529" y="2819476"/>
            <a:ext cx="1219048" cy="1219048"/>
          </a:xfrm>
          <a:prstGeom prst="rect">
            <a:avLst/>
          </a:prstGeom>
        </p:spPr>
      </p:pic>
    </p:spTree>
    <p:extLst>
      <p:ext uri="{BB962C8B-B14F-4D97-AF65-F5344CB8AC3E}">
        <p14:creationId xmlns:p14="http://schemas.microsoft.com/office/powerpoint/2010/main" val="213924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3E99D-6074-9D0A-81FA-27B992F07FC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8BB8A0-1984-4688-A641-428A0008041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12" name="Picture 11" descr="A diagram of a diagram&#10;&#10;AI-generated content may be incorrect.">
            <a:extLst>
              <a:ext uri="{FF2B5EF4-FFF2-40B4-BE49-F238E27FC236}">
                <a16:creationId xmlns:a16="http://schemas.microsoft.com/office/drawing/2014/main" id="{D66DB379-7F74-9AD2-DFF3-FAECF35F8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598" y="35535"/>
            <a:ext cx="5882803" cy="6786930"/>
          </a:xfrm>
          <a:prstGeom prst="rect">
            <a:avLst/>
          </a:prstGeom>
        </p:spPr>
      </p:pic>
    </p:spTree>
    <p:extLst>
      <p:ext uri="{BB962C8B-B14F-4D97-AF65-F5344CB8AC3E}">
        <p14:creationId xmlns:p14="http://schemas.microsoft.com/office/powerpoint/2010/main" val="22974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A2B130-8248-4780-9594-4C7ED4D1C30D}"/>
              </a:ext>
            </a:extLst>
          </p:cNvPr>
          <p:cNvSpPr/>
          <p:nvPr/>
        </p:nvSpPr>
        <p:spPr>
          <a:xfrm>
            <a:off x="168311" y="53126"/>
            <a:ext cx="11957014" cy="523220"/>
          </a:xfrm>
          <a:prstGeom prst="rect">
            <a:avLst/>
          </a:prstGeom>
        </p:spPr>
        <p:txBody>
          <a:bodyPr wrap="square">
            <a:spAutoFit/>
          </a:bodyPr>
          <a:lstStyle/>
          <a:p>
            <a:pPr algn="ctr"/>
            <a:r>
              <a:rPr lang="en-IN" sz="2800" b="1">
                <a:latin typeface="Arial" panose="020B0604020202020204" pitchFamily="34" charset="0"/>
                <a:ea typeface="Cambria" panose="02040503050406030204" pitchFamily="18" charset="0"/>
                <a:cs typeface="Arial" panose="020B0604020202020204" pitchFamily="34" charset="0"/>
              </a:rPr>
              <a:t>Nội dung</a:t>
            </a:r>
            <a:endParaRPr lang="en-IN" sz="2800" b="1" dirty="0">
              <a:latin typeface="Arial" panose="020B0604020202020204" pitchFamily="34" charset="0"/>
              <a:ea typeface="Cambria" panose="02040503050406030204" pitchFamily="18" charset="0"/>
              <a:cs typeface="Arial" panose="020B0604020202020204" pitchFamily="34" charset="0"/>
            </a:endParaRPr>
          </a:p>
        </p:txBody>
      </p:sp>
      <p:grpSp>
        <p:nvGrpSpPr>
          <p:cNvPr id="4" name="Group 3">
            <a:extLst>
              <a:ext uri="{FF2B5EF4-FFF2-40B4-BE49-F238E27FC236}">
                <a16:creationId xmlns:a16="http://schemas.microsoft.com/office/drawing/2014/main" id="{8620F83B-0AA8-7C5A-60CD-4B93C1CB32B6}"/>
              </a:ext>
            </a:extLst>
          </p:cNvPr>
          <p:cNvGrpSpPr/>
          <p:nvPr/>
        </p:nvGrpSpPr>
        <p:grpSpPr>
          <a:xfrm>
            <a:off x="4510705" y="926911"/>
            <a:ext cx="7858259" cy="5317172"/>
            <a:chOff x="3561581" y="753291"/>
            <a:chExt cx="7858259" cy="5317172"/>
          </a:xfrm>
        </p:grpSpPr>
        <p:grpSp>
          <p:nvGrpSpPr>
            <p:cNvPr id="3" name="Group 2">
              <a:extLst>
                <a:ext uri="{FF2B5EF4-FFF2-40B4-BE49-F238E27FC236}">
                  <a16:creationId xmlns:a16="http://schemas.microsoft.com/office/drawing/2014/main" id="{8D4E65CE-E4C3-4E69-805B-DF369EDB4F0F}"/>
                </a:ext>
              </a:extLst>
            </p:cNvPr>
            <p:cNvGrpSpPr/>
            <p:nvPr/>
          </p:nvGrpSpPr>
          <p:grpSpPr>
            <a:xfrm>
              <a:off x="3561582" y="753291"/>
              <a:ext cx="4997812" cy="523221"/>
              <a:chOff x="5402942" y="1123951"/>
              <a:chExt cx="5297380" cy="577855"/>
            </a:xfrm>
          </p:grpSpPr>
          <p:sp>
            <p:nvSpPr>
              <p:cNvPr id="6" name="Arrow: Pentagon 5">
                <a:extLst>
                  <a:ext uri="{FF2B5EF4-FFF2-40B4-BE49-F238E27FC236}">
                    <a16:creationId xmlns:a16="http://schemas.microsoft.com/office/drawing/2014/main" id="{CE960462-6A89-47AF-BA90-30DA655D7C9C}"/>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5F2A63D-1D78-470D-A7D1-20BB392FDD65}"/>
                  </a:ext>
                </a:extLst>
              </p:cNvPr>
              <p:cNvSpPr txBox="1"/>
              <p:nvPr/>
            </p:nvSpPr>
            <p:spPr>
              <a:xfrm>
                <a:off x="5775466" y="1162973"/>
                <a:ext cx="576692" cy="475880"/>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1</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20" name="TextBox 19">
                <a:extLst>
                  <a:ext uri="{FF2B5EF4-FFF2-40B4-BE49-F238E27FC236}">
                    <a16:creationId xmlns:a16="http://schemas.microsoft.com/office/drawing/2014/main" id="{F8366868-B1C2-43B0-8AF1-C606346ECD23}"/>
                  </a:ext>
                </a:extLst>
              </p:cNvPr>
              <p:cNvSpPr txBox="1"/>
              <p:nvPr/>
            </p:nvSpPr>
            <p:spPr>
              <a:xfrm>
                <a:off x="7025663" y="1191933"/>
                <a:ext cx="3674659" cy="475880"/>
              </a:xfrm>
              <a:prstGeom prst="rect">
                <a:avLst/>
              </a:prstGeom>
              <a:noFill/>
            </p:spPr>
            <p:txBody>
              <a:bodyPr wrap="square" rtlCol="0">
                <a:spAutoFit/>
              </a:bodyPr>
              <a:lstStyle/>
              <a:p>
                <a:r>
                  <a:rPr lang="en-IN" sz="2200" b="1">
                    <a:latin typeface="Arial" panose="020B0604020202020204" pitchFamily="34" charset="0"/>
                    <a:ea typeface="Cambria" panose="02040503050406030204" pitchFamily="18" charset="0"/>
                    <a:cs typeface="Arial" panose="020B0604020202020204" pitchFamily="34" charset="0"/>
                  </a:rPr>
                  <a:t>Lý do chọn đề tài</a:t>
                </a:r>
                <a:endParaRPr lang="en-IN" sz="2200" b="1" dirty="0">
                  <a:latin typeface="Arial" panose="020B0604020202020204" pitchFamily="34" charset="0"/>
                  <a:ea typeface="Cambria" panose="02040503050406030204" pitchFamily="18" charset="0"/>
                  <a:cs typeface="Arial" panose="020B0604020202020204" pitchFamily="34" charset="0"/>
                </a:endParaRPr>
              </a:p>
            </p:txBody>
          </p:sp>
        </p:grpSp>
        <p:grpSp>
          <p:nvGrpSpPr>
            <p:cNvPr id="122" name="Group 121">
              <a:extLst>
                <a:ext uri="{FF2B5EF4-FFF2-40B4-BE49-F238E27FC236}">
                  <a16:creationId xmlns:a16="http://schemas.microsoft.com/office/drawing/2014/main" id="{368EC94F-85AC-03AB-AC83-2F0E431593DE}"/>
                </a:ext>
              </a:extLst>
            </p:cNvPr>
            <p:cNvGrpSpPr/>
            <p:nvPr/>
          </p:nvGrpSpPr>
          <p:grpSpPr>
            <a:xfrm>
              <a:off x="3561582" y="1426329"/>
              <a:ext cx="4997812" cy="523220"/>
              <a:chOff x="5402942" y="1123951"/>
              <a:chExt cx="5297380" cy="577855"/>
            </a:xfrm>
          </p:grpSpPr>
          <p:sp>
            <p:nvSpPr>
              <p:cNvPr id="123" name="Arrow: Pentagon 122">
                <a:extLst>
                  <a:ext uri="{FF2B5EF4-FFF2-40B4-BE49-F238E27FC236}">
                    <a16:creationId xmlns:a16="http://schemas.microsoft.com/office/drawing/2014/main" id="{D30E6B46-3551-15B8-6F46-2B9D938F27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36F634D0-D1EF-F5CC-BBC9-AF6548813832}"/>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2</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5" name="TextBox 124">
                <a:extLst>
                  <a:ext uri="{FF2B5EF4-FFF2-40B4-BE49-F238E27FC236}">
                    <a16:creationId xmlns:a16="http://schemas.microsoft.com/office/drawing/2014/main" id="{1EC2B8C2-4BFD-4BBB-EA90-B85078BB10D2}"/>
                  </a:ext>
                </a:extLst>
              </p:cNvPr>
              <p:cNvSpPr txBox="1"/>
              <p:nvPr/>
            </p:nvSpPr>
            <p:spPr>
              <a:xfrm>
                <a:off x="7025663" y="1188920"/>
                <a:ext cx="3674659" cy="475881"/>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Mục tiêu của đề tài</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26" name="Group 125">
              <a:extLst>
                <a:ext uri="{FF2B5EF4-FFF2-40B4-BE49-F238E27FC236}">
                  <a16:creationId xmlns:a16="http://schemas.microsoft.com/office/drawing/2014/main" id="{66939DD7-FF6A-671E-A802-8959C4CA7140}"/>
                </a:ext>
              </a:extLst>
            </p:cNvPr>
            <p:cNvGrpSpPr/>
            <p:nvPr/>
          </p:nvGrpSpPr>
          <p:grpSpPr>
            <a:xfrm>
              <a:off x="3561582" y="2115435"/>
              <a:ext cx="4997812" cy="523220"/>
              <a:chOff x="5402942" y="1123951"/>
              <a:chExt cx="5297380" cy="577855"/>
            </a:xfrm>
          </p:grpSpPr>
          <p:sp>
            <p:nvSpPr>
              <p:cNvPr id="127" name="Arrow: Pentagon 126">
                <a:extLst>
                  <a:ext uri="{FF2B5EF4-FFF2-40B4-BE49-F238E27FC236}">
                    <a16:creationId xmlns:a16="http://schemas.microsoft.com/office/drawing/2014/main" id="{414F6594-6F2B-0250-EA19-74F8443AB0C5}"/>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787AB42A-E192-187D-AC5E-AC9665E80086}"/>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3</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9" name="TextBox 128">
                <a:extLst>
                  <a:ext uri="{FF2B5EF4-FFF2-40B4-BE49-F238E27FC236}">
                    <a16:creationId xmlns:a16="http://schemas.microsoft.com/office/drawing/2014/main" id="{770D7DFD-D967-053A-E426-56807D2B0FA3}"/>
                  </a:ext>
                </a:extLst>
              </p:cNvPr>
              <p:cNvSpPr txBox="1"/>
              <p:nvPr/>
            </p:nvSpPr>
            <p:spPr>
              <a:xfrm>
                <a:off x="7025663" y="1187408"/>
                <a:ext cx="3674659"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Nội dung nghiên cứu</a:t>
                </a:r>
              </a:p>
            </p:txBody>
          </p:sp>
        </p:grpSp>
        <p:grpSp>
          <p:nvGrpSpPr>
            <p:cNvPr id="130" name="Group 129">
              <a:extLst>
                <a:ext uri="{FF2B5EF4-FFF2-40B4-BE49-F238E27FC236}">
                  <a16:creationId xmlns:a16="http://schemas.microsoft.com/office/drawing/2014/main" id="{AD683774-EE0F-0944-37DB-A94EB50D4FB0}"/>
                </a:ext>
              </a:extLst>
            </p:cNvPr>
            <p:cNvGrpSpPr/>
            <p:nvPr/>
          </p:nvGrpSpPr>
          <p:grpSpPr>
            <a:xfrm>
              <a:off x="3561582" y="2793543"/>
              <a:ext cx="5826258" cy="523219"/>
              <a:chOff x="5402942" y="1123951"/>
              <a:chExt cx="6175483" cy="577855"/>
            </a:xfrm>
          </p:grpSpPr>
          <p:sp>
            <p:nvSpPr>
              <p:cNvPr id="131" name="Arrow: Pentagon 130">
                <a:extLst>
                  <a:ext uri="{FF2B5EF4-FFF2-40B4-BE49-F238E27FC236}">
                    <a16:creationId xmlns:a16="http://schemas.microsoft.com/office/drawing/2014/main" id="{E395DB04-9678-B667-BA57-5FCEE95F329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AB79EE25-AEC0-CA30-7638-393186538A7E}"/>
                  </a:ext>
                </a:extLst>
              </p:cNvPr>
              <p:cNvSpPr txBox="1"/>
              <p:nvPr/>
            </p:nvSpPr>
            <p:spPr>
              <a:xfrm>
                <a:off x="5775466" y="1162974"/>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4</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3" name="TextBox 132">
                <a:extLst>
                  <a:ext uri="{FF2B5EF4-FFF2-40B4-BE49-F238E27FC236}">
                    <a16:creationId xmlns:a16="http://schemas.microsoft.com/office/drawing/2014/main" id="{7FBAEF9B-C555-97D4-AB9F-F1C3763F050B}"/>
                  </a:ext>
                </a:extLst>
              </p:cNvPr>
              <p:cNvSpPr txBox="1"/>
              <p:nvPr/>
            </p:nvSpPr>
            <p:spPr>
              <a:xfrm>
                <a:off x="7025663" y="1199554"/>
                <a:ext cx="4552762"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Phân tích và thiết kế hệ thống</a:t>
                </a:r>
                <a:endParaRPr lang="en-US" altLang="zh-CN" sz="2200" b="1" dirty="0">
                  <a:latin typeface="Arial" panose="020B0604020202020204" pitchFamily="34" charset="0"/>
                  <a:ea typeface="Calibri" panose="020F0502020204030204" charset="0"/>
                  <a:cs typeface="Arial" panose="020B0604020202020204" pitchFamily="34" charset="0"/>
                </a:endParaRPr>
              </a:p>
            </p:txBody>
          </p:sp>
        </p:grpSp>
        <p:grpSp>
          <p:nvGrpSpPr>
            <p:cNvPr id="134" name="Group 133">
              <a:extLst>
                <a:ext uri="{FF2B5EF4-FFF2-40B4-BE49-F238E27FC236}">
                  <a16:creationId xmlns:a16="http://schemas.microsoft.com/office/drawing/2014/main" id="{6A28D0EA-F6DF-116F-BC76-CA084EFF3CE4}"/>
                </a:ext>
              </a:extLst>
            </p:cNvPr>
            <p:cNvGrpSpPr/>
            <p:nvPr/>
          </p:nvGrpSpPr>
          <p:grpSpPr>
            <a:xfrm>
              <a:off x="3561582" y="3501912"/>
              <a:ext cx="6195393" cy="523220"/>
              <a:chOff x="5402942" y="1123951"/>
              <a:chExt cx="6566744" cy="577855"/>
            </a:xfrm>
          </p:grpSpPr>
          <p:sp>
            <p:nvSpPr>
              <p:cNvPr id="135" name="Arrow: Pentagon 134">
                <a:extLst>
                  <a:ext uri="{FF2B5EF4-FFF2-40B4-BE49-F238E27FC236}">
                    <a16:creationId xmlns:a16="http://schemas.microsoft.com/office/drawing/2014/main" id="{EA5BD2FE-4BE8-8998-2337-296BDF26A24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6" name="TextBox 135">
                <a:extLst>
                  <a:ext uri="{FF2B5EF4-FFF2-40B4-BE49-F238E27FC236}">
                    <a16:creationId xmlns:a16="http://schemas.microsoft.com/office/drawing/2014/main" id="{6341F319-6F8F-15A4-DAB0-956D4AF0EE2A}"/>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5</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7" name="TextBox 136">
                <a:extLst>
                  <a:ext uri="{FF2B5EF4-FFF2-40B4-BE49-F238E27FC236}">
                    <a16:creationId xmlns:a16="http://schemas.microsoft.com/office/drawing/2014/main" id="{6B484550-C12C-903E-A76E-251A7BFF00E5}"/>
                  </a:ext>
                </a:extLst>
              </p:cNvPr>
              <p:cNvSpPr txBox="1"/>
              <p:nvPr/>
            </p:nvSpPr>
            <p:spPr>
              <a:xfrm>
                <a:off x="7025663" y="1178282"/>
                <a:ext cx="4944023" cy="475880"/>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Kết quả đề tài</a:t>
                </a:r>
              </a:p>
            </p:txBody>
          </p:sp>
        </p:grpSp>
        <p:grpSp>
          <p:nvGrpSpPr>
            <p:cNvPr id="138" name="Group 137">
              <a:extLst>
                <a:ext uri="{FF2B5EF4-FFF2-40B4-BE49-F238E27FC236}">
                  <a16:creationId xmlns:a16="http://schemas.microsoft.com/office/drawing/2014/main" id="{3465BFE6-DA56-4A55-B349-CCA0A4197983}"/>
                </a:ext>
              </a:extLst>
            </p:cNvPr>
            <p:cNvGrpSpPr/>
            <p:nvPr/>
          </p:nvGrpSpPr>
          <p:grpSpPr>
            <a:xfrm>
              <a:off x="3561582" y="4180020"/>
              <a:ext cx="7858258" cy="523218"/>
              <a:chOff x="5402942" y="1123951"/>
              <a:chExt cx="8329280" cy="577855"/>
            </a:xfrm>
          </p:grpSpPr>
          <p:sp>
            <p:nvSpPr>
              <p:cNvPr id="139" name="Arrow: Pentagon 138">
                <a:extLst>
                  <a:ext uri="{FF2B5EF4-FFF2-40B4-BE49-F238E27FC236}">
                    <a16:creationId xmlns:a16="http://schemas.microsoft.com/office/drawing/2014/main" id="{D314CAB0-5616-4F90-816C-0099A04EF6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276E183D-F76E-7B09-C177-668582DC88D0}"/>
                  </a:ext>
                </a:extLst>
              </p:cNvPr>
              <p:cNvSpPr txBox="1"/>
              <p:nvPr/>
            </p:nvSpPr>
            <p:spPr>
              <a:xfrm>
                <a:off x="5775466" y="1162973"/>
                <a:ext cx="576692" cy="475882"/>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6</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1" name="TextBox 140">
                <a:extLst>
                  <a:ext uri="{FF2B5EF4-FFF2-40B4-BE49-F238E27FC236}">
                    <a16:creationId xmlns:a16="http://schemas.microsoft.com/office/drawing/2014/main" id="{617910E5-A24D-BB91-7901-1B742AB78859}"/>
                  </a:ext>
                </a:extLst>
              </p:cNvPr>
              <p:cNvSpPr txBox="1"/>
              <p:nvPr/>
            </p:nvSpPr>
            <p:spPr>
              <a:xfrm>
                <a:off x="7025663" y="1190427"/>
                <a:ext cx="6706559" cy="475882"/>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Đánh giá và hướng phát triển</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42" name="Group 141">
              <a:extLst>
                <a:ext uri="{FF2B5EF4-FFF2-40B4-BE49-F238E27FC236}">
                  <a16:creationId xmlns:a16="http://schemas.microsoft.com/office/drawing/2014/main" id="{DE3B56A4-8970-323F-3C32-8BDE4F3ED1BA}"/>
                </a:ext>
              </a:extLst>
            </p:cNvPr>
            <p:cNvGrpSpPr/>
            <p:nvPr/>
          </p:nvGrpSpPr>
          <p:grpSpPr>
            <a:xfrm>
              <a:off x="3561582" y="4896195"/>
              <a:ext cx="4997812" cy="523220"/>
              <a:chOff x="5402942" y="1123951"/>
              <a:chExt cx="5297380" cy="577855"/>
            </a:xfrm>
          </p:grpSpPr>
          <p:sp>
            <p:nvSpPr>
              <p:cNvPr id="143" name="Arrow: Pentagon 142">
                <a:extLst>
                  <a:ext uri="{FF2B5EF4-FFF2-40B4-BE49-F238E27FC236}">
                    <a16:creationId xmlns:a16="http://schemas.microsoft.com/office/drawing/2014/main" id="{1EFDE590-C8FD-6AF2-0D21-127BB7D68C11}"/>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48F2163D-6C5B-AF7F-D0E2-5231CA9EC197}"/>
                  </a:ext>
                </a:extLst>
              </p:cNvPr>
              <p:cNvSpPr txBox="1"/>
              <p:nvPr/>
            </p:nvSpPr>
            <p:spPr>
              <a:xfrm>
                <a:off x="5775466" y="1162973"/>
                <a:ext cx="576692" cy="475881"/>
              </a:xfrm>
              <a:prstGeom prst="rect">
                <a:avLst/>
              </a:prstGeom>
              <a:noFill/>
            </p:spPr>
            <p:txBody>
              <a:bodyPr wrap="square" rtlCol="0">
                <a:spAutoFit/>
              </a:bodyPr>
              <a:lstStyle/>
              <a:p>
                <a:r>
                  <a:rPr lang="en-IN"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7</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5" name="TextBox 144">
                <a:extLst>
                  <a:ext uri="{FF2B5EF4-FFF2-40B4-BE49-F238E27FC236}">
                    <a16:creationId xmlns:a16="http://schemas.microsoft.com/office/drawing/2014/main" id="{93920C5C-BF5E-362B-455D-AF9C31AA386C}"/>
                  </a:ext>
                </a:extLst>
              </p:cNvPr>
              <p:cNvSpPr txBox="1"/>
              <p:nvPr/>
            </p:nvSpPr>
            <p:spPr>
              <a:xfrm>
                <a:off x="7025663" y="1188912"/>
                <a:ext cx="3674659"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Giới hạn đề tài</a:t>
                </a:r>
              </a:p>
            </p:txBody>
          </p:sp>
        </p:grpSp>
        <p:grpSp>
          <p:nvGrpSpPr>
            <p:cNvPr id="146" name="Group 145">
              <a:extLst>
                <a:ext uri="{FF2B5EF4-FFF2-40B4-BE49-F238E27FC236}">
                  <a16:creationId xmlns:a16="http://schemas.microsoft.com/office/drawing/2014/main" id="{9C23E81A-E494-DCB1-A961-0DF1420C40EE}"/>
                </a:ext>
              </a:extLst>
            </p:cNvPr>
            <p:cNvGrpSpPr/>
            <p:nvPr/>
          </p:nvGrpSpPr>
          <p:grpSpPr>
            <a:xfrm>
              <a:off x="3561581" y="5547242"/>
              <a:ext cx="4997811" cy="523221"/>
              <a:chOff x="5402942" y="1123951"/>
              <a:chExt cx="5297380" cy="577855"/>
            </a:xfrm>
          </p:grpSpPr>
          <p:sp>
            <p:nvSpPr>
              <p:cNvPr id="147" name="Arrow: Pentagon 146">
                <a:extLst>
                  <a:ext uri="{FF2B5EF4-FFF2-40B4-BE49-F238E27FC236}">
                    <a16:creationId xmlns:a16="http://schemas.microsoft.com/office/drawing/2014/main" id="{2E3BA627-7C2E-8501-7BFA-75D8422040DE}"/>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8" name="TextBox 147">
                <a:extLst>
                  <a:ext uri="{FF2B5EF4-FFF2-40B4-BE49-F238E27FC236}">
                    <a16:creationId xmlns:a16="http://schemas.microsoft.com/office/drawing/2014/main" id="{F552443C-AD38-32B0-3886-4A2E8E28B3FB}"/>
                  </a:ext>
                </a:extLst>
              </p:cNvPr>
              <p:cNvSpPr txBox="1"/>
              <p:nvPr/>
            </p:nvSpPr>
            <p:spPr>
              <a:xfrm>
                <a:off x="5775466" y="1162973"/>
                <a:ext cx="576692" cy="475880"/>
              </a:xfrm>
              <a:prstGeom prst="rect">
                <a:avLst/>
              </a:prstGeom>
              <a:noFill/>
            </p:spPr>
            <p:txBody>
              <a:bodyPr wrap="square" rtlCol="0">
                <a:spAutoFit/>
              </a:bodyPr>
              <a:lstStyle/>
              <a:p>
                <a:r>
                  <a:rPr lang="en-IN"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8</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9" name="TextBox 148">
                <a:extLst>
                  <a:ext uri="{FF2B5EF4-FFF2-40B4-BE49-F238E27FC236}">
                    <a16:creationId xmlns:a16="http://schemas.microsoft.com/office/drawing/2014/main" id="{3E5500A7-6EB8-6761-E23A-32D1AF80EA21}"/>
                  </a:ext>
                </a:extLst>
              </p:cNvPr>
              <p:cNvSpPr txBox="1"/>
              <p:nvPr/>
            </p:nvSpPr>
            <p:spPr>
              <a:xfrm>
                <a:off x="7025663" y="1191933"/>
                <a:ext cx="3674659" cy="475880"/>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Kết luận</a:t>
                </a:r>
              </a:p>
            </p:txBody>
          </p:sp>
        </p:grpSp>
      </p:grpSp>
      <p:pic>
        <p:nvPicPr>
          <p:cNvPr id="10" name="Picture 9" descr="A person and person sitting in front of a computer screen&#10;&#10;AI-generated content may be incorrect.">
            <a:extLst>
              <a:ext uri="{FF2B5EF4-FFF2-40B4-BE49-F238E27FC236}">
                <a16:creationId xmlns:a16="http://schemas.microsoft.com/office/drawing/2014/main" id="{8471539F-5789-C20D-FB72-E2CA0526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28" y="1361015"/>
            <a:ext cx="4135969" cy="4135969"/>
          </a:xfrm>
          <a:prstGeom prst="rect">
            <a:avLst/>
          </a:prstGeom>
        </p:spPr>
      </p:pic>
    </p:spTree>
    <p:extLst>
      <p:ext uri="{BB962C8B-B14F-4D97-AF65-F5344CB8AC3E}">
        <p14:creationId xmlns:p14="http://schemas.microsoft.com/office/powerpoint/2010/main" val="193315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FD8E-9E5C-8BD3-3B39-8FF134FC811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6E92696-01D2-AAA9-A814-F5C3C817774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F6BB4-AACC-81B6-BAED-0D5EA7D53F9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5451069-AF6B-A0F7-5658-548998161C4F}"/>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quản trị viên</a:t>
            </a:r>
          </a:p>
        </p:txBody>
      </p:sp>
      <p:sp>
        <p:nvSpPr>
          <p:cNvPr id="4" name="Footer Placeholder 3">
            <a:extLst>
              <a:ext uri="{FF2B5EF4-FFF2-40B4-BE49-F238E27FC236}">
                <a16:creationId xmlns:a16="http://schemas.microsoft.com/office/drawing/2014/main" id="{FC9019E8-0E04-6B9A-9349-39410E6EA379}"/>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4A2E98A8-8538-A14B-A21E-48F73E73A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descr="A white arrow in a yellow circle&#10;&#10;AI-generated content may be incorrect.">
            <a:extLst>
              <a:ext uri="{FF2B5EF4-FFF2-40B4-BE49-F238E27FC236}">
                <a16:creationId xmlns:a16="http://schemas.microsoft.com/office/drawing/2014/main" id="{E47971CC-D890-E6CE-7307-0196FBFDA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76" y="2819476"/>
            <a:ext cx="1219048" cy="1219048"/>
          </a:xfrm>
          <a:prstGeom prst="rect">
            <a:avLst/>
          </a:prstGeom>
        </p:spPr>
      </p:pic>
    </p:spTree>
    <p:extLst>
      <p:ext uri="{BB962C8B-B14F-4D97-AF65-F5344CB8AC3E}">
        <p14:creationId xmlns:p14="http://schemas.microsoft.com/office/powerpoint/2010/main" val="4147723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87FB3-3CFC-397D-22A0-5DD05B52FEA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565886-79D4-9EFB-40CF-6BD3FC9C3367}"/>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1026" name="Picture 2">
            <a:extLst>
              <a:ext uri="{FF2B5EF4-FFF2-40B4-BE49-F238E27FC236}">
                <a16:creationId xmlns:a16="http://schemas.microsoft.com/office/drawing/2014/main" id="{FE015FD9-64F2-FEF1-4127-2AC847991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2678" y="60055"/>
            <a:ext cx="6175749" cy="670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309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425AD-FBD7-6048-8B8B-99033254E8E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B56D2B1-2F07-5A69-15AC-01164A5AD2F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98893-8CC9-55FF-6AD0-06B4FB32911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8081CFE-16B4-F7C1-BA0F-692E9A59BF7B}"/>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người học tự do</a:t>
            </a:r>
          </a:p>
        </p:txBody>
      </p:sp>
      <p:sp>
        <p:nvSpPr>
          <p:cNvPr id="4" name="Footer Placeholder 3">
            <a:extLst>
              <a:ext uri="{FF2B5EF4-FFF2-40B4-BE49-F238E27FC236}">
                <a16:creationId xmlns:a16="http://schemas.microsoft.com/office/drawing/2014/main" id="{88304A3D-A031-B2D2-89B2-ABD6133A8CF5}"/>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F1854147-1A9D-AC53-26A2-9AFC1A9132A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descr="A diagram of a diagram&#10;&#10;AI-generated content may be incorrect.">
            <a:extLst>
              <a:ext uri="{FF2B5EF4-FFF2-40B4-BE49-F238E27FC236}">
                <a16:creationId xmlns:a16="http://schemas.microsoft.com/office/drawing/2014/main" id="{EB8C2334-759A-C62A-A529-BF0FA9648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516" y="1215957"/>
            <a:ext cx="7597439" cy="5540321"/>
          </a:xfrm>
          <a:prstGeom prst="rect">
            <a:avLst/>
          </a:prstGeom>
        </p:spPr>
      </p:pic>
    </p:spTree>
    <p:extLst>
      <p:ext uri="{BB962C8B-B14F-4D97-AF65-F5344CB8AC3E}">
        <p14:creationId xmlns:p14="http://schemas.microsoft.com/office/powerpoint/2010/main" val="921732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85969-4D08-B5EC-3B98-AE171F67FF99}"/>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56E922C-6A6B-ECB0-20BB-12F3CE5D752F}"/>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9D932-8E2D-6EF6-23E2-185411C6558B}"/>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09DCD8B-CF75-A53D-3EED-1A5B7309D656}"/>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người học chính quy</a:t>
            </a:r>
          </a:p>
        </p:txBody>
      </p:sp>
      <p:sp>
        <p:nvSpPr>
          <p:cNvPr id="4" name="Footer Placeholder 3">
            <a:extLst>
              <a:ext uri="{FF2B5EF4-FFF2-40B4-BE49-F238E27FC236}">
                <a16:creationId xmlns:a16="http://schemas.microsoft.com/office/drawing/2014/main" id="{EB4D54B4-09A0-601C-CC12-B39D8E8440C6}"/>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A9B37D02-C757-723B-3A4D-71CC708C9F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descr="A diagram of a network&#10;&#10;AI-generated content may be incorrect.">
            <a:extLst>
              <a:ext uri="{FF2B5EF4-FFF2-40B4-BE49-F238E27FC236}">
                <a16:creationId xmlns:a16="http://schemas.microsoft.com/office/drawing/2014/main" id="{C0E50676-08D8-E6CE-47BD-11D5FCA8E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868" y="1234502"/>
            <a:ext cx="9486905" cy="5488383"/>
          </a:xfrm>
          <a:prstGeom prst="rect">
            <a:avLst/>
          </a:prstGeom>
        </p:spPr>
      </p:pic>
    </p:spTree>
    <p:extLst>
      <p:ext uri="{BB962C8B-B14F-4D97-AF65-F5344CB8AC3E}">
        <p14:creationId xmlns:p14="http://schemas.microsoft.com/office/powerpoint/2010/main" val="1625592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483B-D3CE-C0B5-34F2-660207A27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74EED-7F20-1598-D9C7-7CA676F119B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5. Kết quả đề tài</a:t>
            </a:r>
          </a:p>
        </p:txBody>
      </p:sp>
      <p:sp>
        <p:nvSpPr>
          <p:cNvPr id="4" name="Footer Placeholder 3">
            <a:extLst>
              <a:ext uri="{FF2B5EF4-FFF2-40B4-BE49-F238E27FC236}">
                <a16:creationId xmlns:a16="http://schemas.microsoft.com/office/drawing/2014/main" id="{7C3AA555-51F2-2A92-FC33-E1B1D458C54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30B1C454-BA94-54B2-E9CB-E8F35A0C7F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418699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B9FA9-C20E-E544-20F2-2AB59B96B0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00FB37-7D0A-8884-3DBD-9CBA3F553E8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5A4E4-C3B5-E415-BEFF-D40365922E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AC5CEF0-86FE-0BF5-CBCF-1A2309350BCA}"/>
              </a:ext>
            </a:extLst>
          </p:cNvPr>
          <p:cNvSpPr>
            <a:spLocks noGrp="1"/>
          </p:cNvSpPr>
          <p:nvPr>
            <p:ph sz="half" idx="1"/>
          </p:nvPr>
        </p:nvSpPr>
        <p:spPr>
          <a:xfrm>
            <a:off x="609988" y="809765"/>
            <a:ext cx="10885170" cy="5913120"/>
          </a:xfrm>
        </p:spPr>
        <p:txBody>
          <a:bodyPr>
            <a:normAutofit/>
          </a:bodyPr>
          <a:lstStyle/>
          <a:p>
            <a:pPr marL="0" indent="0">
              <a:buNone/>
            </a:pPr>
            <a:endParaRPr lang="en-US" sz="2400" b="1">
              <a:latin typeface="Arial" panose="020B0604020202020204" pitchFamily="34" charset="0"/>
              <a:cs typeface="Arial" panose="020B0604020202020204" pitchFamily="34" charset="0"/>
            </a:endParaRPr>
          </a:p>
          <a:p>
            <a:r>
              <a:rPr lang="vi-VN" sz="2400" b="1">
                <a:latin typeface="Arial" panose="020B0604020202020204" pitchFamily="34" charset="0"/>
                <a:cs typeface="Arial" panose="020B0604020202020204" pitchFamily="34" charset="0"/>
              </a:rPr>
              <a:t>Quản lý người dùng</a:t>
            </a:r>
            <a:r>
              <a:rPr lang="vi-VN" sz="2400">
                <a:latin typeface="Arial" panose="020B0604020202020204" pitchFamily="34" charset="0"/>
                <a:cs typeface="Arial" panose="020B0604020202020204" pitchFamily="34" charset="0"/>
              </a:rPr>
              <a:t>: Người dùng (người học chính quy, người học tự do, giảng viên, quản trị viên), tham gia khóa học, đánh giá khóa học/giảng viên.</a:t>
            </a:r>
          </a:p>
          <a:p>
            <a:r>
              <a:rPr lang="vi-VN" sz="2400" b="1">
                <a:latin typeface="Arial" panose="020B0604020202020204" pitchFamily="34" charset="0"/>
                <a:cs typeface="Arial" panose="020B0604020202020204" pitchFamily="34" charset="0"/>
              </a:rPr>
              <a:t>Quản lý học thuật</a:t>
            </a:r>
            <a:r>
              <a:rPr lang="vi-VN" sz="2400">
                <a:latin typeface="Arial" panose="020B0604020202020204" pitchFamily="34" charset="0"/>
                <a:cs typeface="Arial" panose="020B0604020202020204" pitchFamily="34" charset="0"/>
              </a:rPr>
              <a:t>: Khoa, ngành học, chương trình đào tạo (gán khóa học</a:t>
            </a:r>
            <a:r>
              <a:rPr lang="en-US" sz="2400">
                <a:latin typeface="Arial" panose="020B0604020202020204" pitchFamily="34" charset="0"/>
                <a:cs typeface="Arial" panose="020B0604020202020204" pitchFamily="34" charset="0"/>
              </a:rPr>
              <a:t>, học kỳ</a:t>
            </a:r>
            <a:r>
              <a:rPr lang="vi-VN"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a:t>
            </a:r>
            <a:r>
              <a:rPr lang="vi-VN" sz="2400">
                <a:latin typeface="Arial" panose="020B0604020202020204" pitchFamily="34" charset="0"/>
                <a:cs typeface="Arial" panose="020B0604020202020204" pitchFamily="34" charset="0"/>
              </a:rPr>
              <a:t> lớp học thuật (gán khóa học, giảng viên, sinh viên).</a:t>
            </a:r>
          </a:p>
          <a:p>
            <a:r>
              <a:rPr lang="vi-VN" sz="2400" b="1">
                <a:latin typeface="Arial" panose="020B0604020202020204" pitchFamily="34" charset="0"/>
                <a:cs typeface="Arial" panose="020B0604020202020204" pitchFamily="34" charset="0"/>
              </a:rPr>
              <a:t>Quản lý nội dung học tập</a:t>
            </a:r>
            <a:r>
              <a:rPr lang="vi-VN"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Khóa học (danh mục, cấp độ), </a:t>
            </a:r>
            <a:r>
              <a:rPr lang="vi-VN" sz="2400">
                <a:latin typeface="Arial" panose="020B0604020202020204" pitchFamily="34" charset="0"/>
                <a:cs typeface="Arial" panose="020B0604020202020204" pitchFamily="34" charset="0"/>
              </a:rPr>
              <a:t>Bài học (nội dung, tiến độ), tài liệu.</a:t>
            </a:r>
          </a:p>
          <a:p>
            <a:r>
              <a:rPr lang="vi-VN" sz="2400" b="1">
                <a:latin typeface="Arial" panose="020B0604020202020204" pitchFamily="34" charset="0"/>
                <a:cs typeface="Arial" panose="020B0604020202020204" pitchFamily="34" charset="0"/>
              </a:rPr>
              <a:t>Quản lý đánh giá học tập</a:t>
            </a:r>
            <a:r>
              <a:rPr lang="vi-VN" sz="2400">
                <a:latin typeface="Arial" panose="020B0604020202020204" pitchFamily="34" charset="0"/>
                <a:cs typeface="Arial" panose="020B0604020202020204" pitchFamily="34" charset="0"/>
              </a:rPr>
              <a:t>: Bài tập (nộp bài, chấm điểm), bài </a:t>
            </a:r>
            <a:r>
              <a:rPr lang="en-US" sz="2400">
                <a:latin typeface="Arial" panose="020B0604020202020204" pitchFamily="34" charset="0"/>
                <a:cs typeface="Arial" panose="020B0604020202020204" pitchFamily="34" charset="0"/>
              </a:rPr>
              <a:t>trắc nghiệm </a:t>
            </a:r>
            <a:r>
              <a:rPr lang="vi-VN" sz="2400">
                <a:latin typeface="Arial" panose="020B0604020202020204" pitchFamily="34" charset="0"/>
                <a:cs typeface="Arial" panose="020B0604020202020204" pitchFamily="34" charset="0"/>
              </a:rPr>
              <a:t>(câu hỏi, lượt làm, điểm số),</a:t>
            </a:r>
            <a:r>
              <a:rPr lang="en-US" sz="2400">
                <a:latin typeface="Arial" panose="020B0604020202020204" pitchFamily="34" charset="0"/>
                <a:cs typeface="Arial" panose="020B0604020202020204" pitchFamily="34" charset="0"/>
              </a:rPr>
              <a:t> Bảng điểm,</a:t>
            </a:r>
            <a:r>
              <a:rPr lang="vi-VN" sz="2400">
                <a:latin typeface="Arial" panose="020B0604020202020204" pitchFamily="34" charset="0"/>
                <a:cs typeface="Arial" panose="020B0604020202020204" pitchFamily="34" charset="0"/>
              </a:rPr>
              <a:t> chứng chỉ (cấp, quản lý trạng thái).</a:t>
            </a:r>
          </a:p>
          <a:p>
            <a:r>
              <a:rPr lang="vi-VN" sz="2400" b="1">
                <a:latin typeface="Arial" panose="020B0604020202020204" pitchFamily="34" charset="0"/>
                <a:cs typeface="Arial" panose="020B0604020202020204" pitchFamily="34" charset="0"/>
              </a:rPr>
              <a:t>Quản lý lịch và giao tiếp</a:t>
            </a:r>
            <a:r>
              <a:rPr lang="vi-VN" sz="2400">
                <a:latin typeface="Arial" panose="020B0604020202020204" pitchFamily="34" charset="0"/>
                <a:cs typeface="Arial" panose="020B0604020202020204" pitchFamily="34" charset="0"/>
              </a:rPr>
              <a:t>: Lịch giảng dạy (lịch, điểm danh), thông báo (gửi, theo dõi trạng thái), tin nhắn (</a:t>
            </a:r>
            <a:r>
              <a:rPr lang="en-US" sz="2400">
                <a:latin typeface="Arial" panose="020B0604020202020204" pitchFamily="34" charset="0"/>
                <a:cs typeface="Arial" panose="020B0604020202020204" pitchFamily="34" charset="0"/>
              </a:rPr>
              <a:t>chatbot, </a:t>
            </a:r>
            <a:r>
              <a:rPr lang="vi-VN" sz="2400">
                <a:latin typeface="Arial" panose="020B0604020202020204" pitchFamily="34" charset="0"/>
                <a:cs typeface="Arial" panose="020B0604020202020204" pitchFamily="34" charset="0"/>
              </a:rPr>
              <a:t>cá nhân, nhóm), diễn đàn (trả lời, thích), thảo luận bài học (thảo luận, phản hồi).</a:t>
            </a:r>
          </a:p>
          <a:p>
            <a:r>
              <a:rPr lang="vi-VN" sz="2400" b="1">
                <a:latin typeface="Arial" panose="020B0604020202020204" pitchFamily="34" charset="0"/>
                <a:cs typeface="Arial" panose="020B0604020202020204" pitchFamily="34" charset="0"/>
              </a:rPr>
              <a:t>Quản lý thanh toán</a:t>
            </a:r>
            <a:r>
              <a:rPr lang="vi-VN" sz="2400">
                <a:latin typeface="Arial" panose="020B0604020202020204" pitchFamily="34" charset="0"/>
                <a:cs typeface="Arial" panose="020B0604020202020204" pitchFamily="34" charset="0"/>
              </a:rPr>
              <a:t>: Thanh toán (giao dịch, trạng thái).</a:t>
            </a:r>
          </a:p>
        </p:txBody>
      </p:sp>
      <p:sp>
        <p:nvSpPr>
          <p:cNvPr id="4" name="Footer Placeholder 3">
            <a:extLst>
              <a:ext uri="{FF2B5EF4-FFF2-40B4-BE49-F238E27FC236}">
                <a16:creationId xmlns:a16="http://schemas.microsoft.com/office/drawing/2014/main" id="{44E321BC-5B3B-BAF4-56C3-CD8B6F37770A}"/>
              </a:ext>
            </a:extLst>
          </p:cNvPr>
          <p:cNvSpPr>
            <a:spLocks noGrp="1"/>
          </p:cNvSpPr>
          <p:nvPr>
            <p:ph type="ftr" sz="quarter" idx="11"/>
          </p:nvPr>
        </p:nvSpPr>
        <p:spPr>
          <a:xfrm>
            <a:off x="4038600" y="6675437"/>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4A44986-8468-0ADB-0675-3F9D32FD6B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68583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A0398-AE0E-257C-9C68-6BAEDFE65A0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8E56C05-BA9B-0068-2DCD-3B4FED640C3A}"/>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67EA6-5D87-0217-5CFF-CEF64AF2FB5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F64E3674-A51B-DBF4-C37B-D7BBFE79B3DF}"/>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trang chủ phía người học</a:t>
            </a:r>
            <a:br>
              <a:rPr lang="en-US" sz="2400" b="1"/>
            </a:br>
            <a:endParaRPr lang="en-US" sz="2400" b="1"/>
          </a:p>
        </p:txBody>
      </p:sp>
      <p:sp>
        <p:nvSpPr>
          <p:cNvPr id="4" name="Footer Placeholder 3">
            <a:extLst>
              <a:ext uri="{FF2B5EF4-FFF2-40B4-BE49-F238E27FC236}">
                <a16:creationId xmlns:a16="http://schemas.microsoft.com/office/drawing/2014/main" id="{CD753C2C-E0A9-2BCD-256A-D4156B470924}"/>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EDBE99ED-EF72-599F-EB1B-68BA601550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8788023-0940-BB0D-9AEB-EA8860C55513}"/>
              </a:ext>
            </a:extLst>
          </p:cNvPr>
          <p:cNvPicPr>
            <a:picLocks noChangeAspect="1"/>
          </p:cNvPicPr>
          <p:nvPr/>
        </p:nvPicPr>
        <p:blipFill>
          <a:blip r:embed="rId3"/>
          <a:srcRect b="59445"/>
          <a:stretch>
            <a:fillRect/>
          </a:stretch>
        </p:blipFill>
        <p:spPr>
          <a:xfrm>
            <a:off x="3652918" y="1238149"/>
            <a:ext cx="4800202" cy="5526320"/>
          </a:xfrm>
          <a:prstGeom prst="rect">
            <a:avLst/>
          </a:prstGeom>
          <a:ln>
            <a:solidFill>
              <a:schemeClr val="tx1">
                <a:lumMod val="50000"/>
                <a:lumOff val="50000"/>
              </a:schemeClr>
            </a:solidFill>
          </a:ln>
        </p:spPr>
      </p:pic>
    </p:spTree>
    <p:extLst>
      <p:ext uri="{BB962C8B-B14F-4D97-AF65-F5344CB8AC3E}">
        <p14:creationId xmlns:p14="http://schemas.microsoft.com/office/powerpoint/2010/main" val="2277913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20773-2375-4066-D401-696B6158434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26AFF62-0C2F-0ECB-CA49-B18132629F3D}"/>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79E2E-C6D6-4AFB-A493-6BBDD239903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68476D9-4A2D-0515-2F53-D1F70249E1F5}"/>
              </a:ext>
            </a:extLst>
          </p:cNvPr>
          <p:cNvSpPr>
            <a:spLocks noGrp="1"/>
          </p:cNvSpPr>
          <p:nvPr>
            <p:ph sz="half" idx="1"/>
          </p:nvPr>
        </p:nvSpPr>
        <p:spPr>
          <a:xfrm>
            <a:off x="693736" y="818648"/>
            <a:ext cx="10885170" cy="5913120"/>
          </a:xfrm>
        </p:spPr>
        <p:txBody>
          <a:bodyPr>
            <a:normAutofit/>
          </a:bodyPr>
          <a:lstStyle/>
          <a:p>
            <a:pPr marL="352425" indent="0">
              <a:buNone/>
            </a:pPr>
            <a:r>
              <a:rPr lang="en-US" sz="2400" b="1"/>
              <a:t>Quy trình tổng quát chức năng đăng ký, đăng nhập</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58B98719-C91F-1D67-5DA4-CFA9202FF2DC}"/>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342ED731-C4D6-CA22-51B7-FC10C66997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6" name="Picture 15">
            <a:extLst>
              <a:ext uri="{FF2B5EF4-FFF2-40B4-BE49-F238E27FC236}">
                <a16:creationId xmlns:a16="http://schemas.microsoft.com/office/drawing/2014/main" id="{83AC70A4-FD33-9293-F8C8-167D379BA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256" y="1418359"/>
            <a:ext cx="5444130" cy="5313409"/>
          </a:xfrm>
          <a:prstGeom prst="rect">
            <a:avLst/>
          </a:prstGeom>
        </p:spPr>
      </p:pic>
    </p:spTree>
    <p:extLst>
      <p:ext uri="{BB962C8B-B14F-4D97-AF65-F5344CB8AC3E}">
        <p14:creationId xmlns:p14="http://schemas.microsoft.com/office/powerpoint/2010/main" val="154757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1922-9670-0518-C4AA-FF327A1E25B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728B3A6-4A18-11D6-D80C-3FEF9A5D420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8D4A5-D5EB-11D4-B8D0-8FCA0244369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4FA8FEC-7952-850C-40BF-4C88B8101051}"/>
              </a:ext>
            </a:extLst>
          </p:cNvPr>
          <p:cNvSpPr>
            <a:spLocks noGrp="1"/>
          </p:cNvSpPr>
          <p:nvPr>
            <p:ph sz="half" idx="1"/>
          </p:nvPr>
        </p:nvSpPr>
        <p:spPr>
          <a:xfrm>
            <a:off x="693736" y="818648"/>
            <a:ext cx="10885170" cy="5913120"/>
          </a:xfrm>
        </p:spPr>
        <p:txBody>
          <a:bodyPr>
            <a:normAutofit/>
          </a:bodyPr>
          <a:lstStyle/>
          <a:p>
            <a:pPr marL="352425" indent="0">
              <a:buNone/>
            </a:pPr>
            <a:r>
              <a:rPr lang="en-US" sz="2400" b="1"/>
              <a:t>Giao diện đăng ký, đăng nhập</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DF0D9100-9DAB-AF21-9AEF-2090729EFA37}"/>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1E0343AA-6946-BF6C-54C3-92758414F3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descr="A screenshot of a login form&#10;&#10;AI-generated content may be incorrect.">
            <a:extLst>
              <a:ext uri="{FF2B5EF4-FFF2-40B4-BE49-F238E27FC236}">
                <a16:creationId xmlns:a16="http://schemas.microsoft.com/office/drawing/2014/main" id="{8666E4B3-6CF8-8CD4-2853-395E3F719EC8}"/>
              </a:ext>
            </a:extLst>
          </p:cNvPr>
          <p:cNvPicPr>
            <a:picLocks noChangeAspect="1"/>
          </p:cNvPicPr>
          <p:nvPr/>
        </p:nvPicPr>
        <p:blipFill>
          <a:blip r:embed="rId3"/>
          <a:srcRect l="4894" t="2825" r="4131" b="3058"/>
          <a:stretch>
            <a:fillRect/>
          </a:stretch>
        </p:blipFill>
        <p:spPr>
          <a:xfrm>
            <a:off x="2438400" y="1412241"/>
            <a:ext cx="3124200" cy="5018605"/>
          </a:xfrm>
          <a:prstGeom prst="rect">
            <a:avLst/>
          </a:prstGeom>
        </p:spPr>
      </p:pic>
      <p:pic>
        <p:nvPicPr>
          <p:cNvPr id="11" name="Picture 10">
            <a:extLst>
              <a:ext uri="{FF2B5EF4-FFF2-40B4-BE49-F238E27FC236}">
                <a16:creationId xmlns:a16="http://schemas.microsoft.com/office/drawing/2014/main" id="{2E1AC6ED-0355-FF7D-751B-654B6E93D1B8}"/>
              </a:ext>
            </a:extLst>
          </p:cNvPr>
          <p:cNvPicPr>
            <a:picLocks noChangeAspect="1"/>
          </p:cNvPicPr>
          <p:nvPr/>
        </p:nvPicPr>
        <p:blipFill>
          <a:blip r:embed="rId4"/>
          <a:srcRect l="2069" t="1478" r="616" b="1000"/>
          <a:stretch>
            <a:fillRect/>
          </a:stretch>
        </p:blipFill>
        <p:spPr>
          <a:xfrm>
            <a:off x="5882640" y="1412241"/>
            <a:ext cx="4216400" cy="5043800"/>
          </a:xfrm>
          <a:prstGeom prst="rect">
            <a:avLst/>
          </a:prstGeom>
        </p:spPr>
      </p:pic>
    </p:spTree>
    <p:extLst>
      <p:ext uri="{BB962C8B-B14F-4D97-AF65-F5344CB8AC3E}">
        <p14:creationId xmlns:p14="http://schemas.microsoft.com/office/powerpoint/2010/main" val="2651988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F5D07-2186-03E7-E1F2-EA7399F5E17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446365F-0BB2-2BF6-DAD5-0E53F1BD27D0}"/>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6CD22-E0D0-F7C6-ED2D-57037B078E8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716B8C8-B30A-7B99-6A1D-48CBE3EBAAE8}"/>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chương trình đào tạo của người học chính quy</a:t>
            </a:r>
            <a:br>
              <a:rPr lang="en-US" sz="2400" b="1"/>
            </a:br>
            <a:endParaRPr lang="en-US" sz="2400" b="1"/>
          </a:p>
        </p:txBody>
      </p:sp>
      <p:sp>
        <p:nvSpPr>
          <p:cNvPr id="4" name="Footer Placeholder 3">
            <a:extLst>
              <a:ext uri="{FF2B5EF4-FFF2-40B4-BE49-F238E27FC236}">
                <a16:creationId xmlns:a16="http://schemas.microsoft.com/office/drawing/2014/main" id="{CE6FA143-A468-FE15-7DAE-2226AA525159}"/>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E2ED975D-6298-7901-7B8F-B1BA4FF283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0664180E-8B10-A218-CEDE-E75F5AF48176}"/>
              </a:ext>
            </a:extLst>
          </p:cNvPr>
          <p:cNvPicPr>
            <a:picLocks noChangeAspect="1"/>
          </p:cNvPicPr>
          <p:nvPr/>
        </p:nvPicPr>
        <p:blipFill>
          <a:blip r:embed="rId3"/>
          <a:stretch>
            <a:fillRect/>
          </a:stretch>
        </p:blipFill>
        <p:spPr>
          <a:xfrm>
            <a:off x="2883119" y="1286523"/>
            <a:ext cx="6425761" cy="5547099"/>
          </a:xfrm>
          <a:prstGeom prst="rect">
            <a:avLst/>
          </a:prstGeom>
          <a:ln>
            <a:solidFill>
              <a:schemeClr val="tx1">
                <a:lumMod val="50000"/>
                <a:lumOff val="50000"/>
              </a:schemeClr>
            </a:solidFill>
          </a:ln>
        </p:spPr>
      </p:pic>
    </p:spTree>
    <p:extLst>
      <p:ext uri="{BB962C8B-B14F-4D97-AF65-F5344CB8AC3E}">
        <p14:creationId xmlns:p14="http://schemas.microsoft.com/office/powerpoint/2010/main" val="344572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1. Lý do chọn đề tài</a:t>
            </a:r>
          </a:p>
        </p:txBody>
      </p:sp>
      <p:sp>
        <p:nvSpPr>
          <p:cNvPr id="4" name="Footer Placeholder 3"/>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A784A523-9420-55EF-4117-AE57F536A8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73E0F-0A99-3533-BABF-59C8A5F6FCB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D8F2EE7-DF92-5280-6923-62EC970BB9E1}"/>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1B481-94A1-EA9C-3858-A8C063BABCA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A496D649-9FE6-E33E-BEE6-A6F655F3C14A}"/>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nội dung khóa học</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1AEB7BBA-C049-B209-D90F-7969ECF012D0}"/>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13E1637-39B7-22A6-1CEB-52BDB6F24F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8C37991A-1A8A-B34D-ED2A-9179DA132D75}"/>
              </a:ext>
            </a:extLst>
          </p:cNvPr>
          <p:cNvPicPr>
            <a:picLocks noChangeAspect="1"/>
          </p:cNvPicPr>
          <p:nvPr/>
        </p:nvPicPr>
        <p:blipFill>
          <a:blip r:embed="rId3"/>
          <a:srcRect l="1662"/>
          <a:stretch>
            <a:fillRect/>
          </a:stretch>
        </p:blipFill>
        <p:spPr>
          <a:xfrm>
            <a:off x="801948" y="1205914"/>
            <a:ext cx="5435752" cy="5652086"/>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5F431DAE-9233-EF85-22DB-5520FB5217C2}"/>
              </a:ext>
            </a:extLst>
          </p:cNvPr>
          <p:cNvPicPr>
            <a:picLocks noChangeAspect="1"/>
          </p:cNvPicPr>
          <p:nvPr/>
        </p:nvPicPr>
        <p:blipFill>
          <a:blip r:embed="rId4"/>
          <a:srcRect l="10526" t="-1" r="10956" b="33377"/>
          <a:stretch>
            <a:fillRect/>
          </a:stretch>
        </p:blipFill>
        <p:spPr>
          <a:xfrm>
            <a:off x="6589972" y="1205915"/>
            <a:ext cx="4948613" cy="5652085"/>
          </a:xfrm>
          <a:prstGeom prst="rect">
            <a:avLst/>
          </a:prstGeom>
          <a:ln>
            <a:solidFill>
              <a:schemeClr val="tx1">
                <a:lumMod val="50000"/>
                <a:lumOff val="50000"/>
              </a:schemeClr>
            </a:solidFill>
          </a:ln>
        </p:spPr>
      </p:pic>
    </p:spTree>
    <p:extLst>
      <p:ext uri="{BB962C8B-B14F-4D97-AF65-F5344CB8AC3E}">
        <p14:creationId xmlns:p14="http://schemas.microsoft.com/office/powerpoint/2010/main" val="58262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CEC0-4C2A-4B51-F31A-CDD688444D9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D25893E-0761-F208-8409-2A98DC693935}"/>
              </a:ext>
            </a:extLst>
          </p:cNvPr>
          <p:cNvSpPr/>
          <p:nvPr/>
        </p:nvSpPr>
        <p:spPr>
          <a:xfrm>
            <a:off x="0" y="-1321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D131C-0246-95B4-D084-1489D20680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FA174CFA-CE4E-0C55-B165-497443480205}"/>
              </a:ext>
            </a:extLst>
          </p:cNvPr>
          <p:cNvSpPr>
            <a:spLocks noGrp="1"/>
          </p:cNvSpPr>
          <p:nvPr>
            <p:ph sz="half" idx="1"/>
          </p:nvPr>
        </p:nvSpPr>
        <p:spPr>
          <a:xfrm>
            <a:off x="653415" y="762450"/>
            <a:ext cx="10885170" cy="5913120"/>
          </a:xfrm>
        </p:spPr>
        <p:txBody>
          <a:bodyPr>
            <a:normAutofit/>
          </a:bodyPr>
          <a:lstStyle/>
          <a:p>
            <a:pPr marL="352425" indent="0">
              <a:buNone/>
            </a:pPr>
            <a:r>
              <a:rPr lang="en-US" b="1"/>
              <a:t>Quy trình tổng quát chức năng làm bài tập, trắc nghiệm</a:t>
            </a:r>
          </a:p>
          <a:p>
            <a:pPr marL="352425" indent="0">
              <a:buNone/>
            </a:pPr>
            <a:endParaRPr lang="en-US" sz="2400" b="1"/>
          </a:p>
          <a:p>
            <a:pPr marL="352425" indent="0">
              <a:buNone/>
            </a:pPr>
            <a:endParaRPr lang="en-US" sz="2400" b="1"/>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2D206BEF-12D5-6176-8114-4E1A59F094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a:extLst>
              <a:ext uri="{FF2B5EF4-FFF2-40B4-BE49-F238E27FC236}">
                <a16:creationId xmlns:a16="http://schemas.microsoft.com/office/drawing/2014/main" id="{8FA3279C-A9FB-C7EB-55F7-2026F6EC5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016" y="1345082"/>
            <a:ext cx="4647967" cy="5330488"/>
          </a:xfrm>
          <a:prstGeom prst="rect">
            <a:avLst/>
          </a:prstGeom>
        </p:spPr>
      </p:pic>
    </p:spTree>
    <p:extLst>
      <p:ext uri="{BB962C8B-B14F-4D97-AF65-F5344CB8AC3E}">
        <p14:creationId xmlns:p14="http://schemas.microsoft.com/office/powerpoint/2010/main" val="309050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4C154-6D2C-347C-F167-616570D830C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55AA4B0F-558D-AE2C-85D8-696D0A602D51}"/>
              </a:ext>
            </a:extLst>
          </p:cNvPr>
          <p:cNvSpPr/>
          <p:nvPr/>
        </p:nvSpPr>
        <p:spPr>
          <a:xfrm>
            <a:off x="0" y="-1321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34A04-F58E-D43C-E790-D2FBEE22376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AA67ED3-22B6-3A2C-0799-C59B07889C46}"/>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nội dung khóa học (làm trắc nghiệm)</a:t>
            </a:r>
          </a:p>
          <a:p>
            <a:pPr marL="352425" indent="0">
              <a:buNone/>
            </a:pPr>
            <a:endParaRPr lang="en-US" sz="2400" b="1"/>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0957BE20-F9C2-4F36-D0AB-9EFBA6AC788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screenshot of a computer&#10;&#10;AI-generated content may be incorrect.">
            <a:extLst>
              <a:ext uri="{FF2B5EF4-FFF2-40B4-BE49-F238E27FC236}">
                <a16:creationId xmlns:a16="http://schemas.microsoft.com/office/drawing/2014/main" id="{CF5FDB54-F29C-387A-3AF4-443A8ED2210A}"/>
              </a:ext>
            </a:extLst>
          </p:cNvPr>
          <p:cNvPicPr>
            <a:picLocks noChangeAspect="1"/>
          </p:cNvPicPr>
          <p:nvPr/>
        </p:nvPicPr>
        <p:blipFill rotWithShape="1">
          <a:blip r:embed="rId3"/>
          <a:srcRect l="14468" t="13286" r="15927"/>
          <a:stretch>
            <a:fillRect/>
          </a:stretch>
        </p:blipFill>
        <p:spPr bwMode="auto">
          <a:xfrm>
            <a:off x="7149176" y="3294581"/>
            <a:ext cx="3785773" cy="3444279"/>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237FFE2F-8C27-A63B-4068-F5AA38200C6B}"/>
              </a:ext>
            </a:extLst>
          </p:cNvPr>
          <p:cNvPicPr>
            <a:picLocks noChangeAspect="1"/>
          </p:cNvPicPr>
          <p:nvPr/>
        </p:nvPicPr>
        <p:blipFill>
          <a:blip r:embed="rId4"/>
          <a:srcRect l="15802" r="15876" b="63404"/>
          <a:stretch>
            <a:fillRect/>
          </a:stretch>
        </p:blipFill>
        <p:spPr>
          <a:xfrm>
            <a:off x="1126099" y="1215958"/>
            <a:ext cx="5788879" cy="5522902"/>
          </a:xfrm>
          <a:prstGeom prst="rect">
            <a:avLst/>
          </a:prstGeom>
          <a:ln>
            <a:solidFill>
              <a:schemeClr val="bg2">
                <a:lumMod val="90000"/>
              </a:schemeClr>
            </a:solidFill>
          </a:ln>
        </p:spPr>
      </p:pic>
      <p:pic>
        <p:nvPicPr>
          <p:cNvPr id="16" name="Picture 15">
            <a:extLst>
              <a:ext uri="{FF2B5EF4-FFF2-40B4-BE49-F238E27FC236}">
                <a16:creationId xmlns:a16="http://schemas.microsoft.com/office/drawing/2014/main" id="{1A8D4F05-C804-E321-545D-8055D7AB5CD7}"/>
              </a:ext>
            </a:extLst>
          </p:cNvPr>
          <p:cNvPicPr>
            <a:picLocks noChangeAspect="1"/>
          </p:cNvPicPr>
          <p:nvPr/>
        </p:nvPicPr>
        <p:blipFill>
          <a:blip r:embed="rId5"/>
          <a:stretch>
            <a:fillRect/>
          </a:stretch>
        </p:blipFill>
        <p:spPr>
          <a:xfrm>
            <a:off x="5976169" y="1672943"/>
            <a:ext cx="785371" cy="882608"/>
          </a:xfrm>
          <a:prstGeom prst="rect">
            <a:avLst/>
          </a:prstGeom>
        </p:spPr>
      </p:pic>
      <p:pic>
        <p:nvPicPr>
          <p:cNvPr id="18" name="Picture 17">
            <a:extLst>
              <a:ext uri="{FF2B5EF4-FFF2-40B4-BE49-F238E27FC236}">
                <a16:creationId xmlns:a16="http://schemas.microsoft.com/office/drawing/2014/main" id="{B27683BA-C7AD-F439-3B94-93A75986F357}"/>
              </a:ext>
            </a:extLst>
          </p:cNvPr>
          <p:cNvPicPr>
            <a:picLocks noChangeAspect="1"/>
          </p:cNvPicPr>
          <p:nvPr/>
        </p:nvPicPr>
        <p:blipFill>
          <a:blip r:embed="rId6"/>
          <a:srcRect l="2127" t="3735" r="1433"/>
          <a:stretch>
            <a:fillRect/>
          </a:stretch>
        </p:blipFill>
        <p:spPr>
          <a:xfrm>
            <a:off x="7149176" y="1215958"/>
            <a:ext cx="3440431" cy="1949690"/>
          </a:xfrm>
          <a:prstGeom prst="rect">
            <a:avLst/>
          </a:prstGeom>
          <a:ln>
            <a:solidFill>
              <a:schemeClr val="bg2">
                <a:lumMod val="90000"/>
              </a:schemeClr>
            </a:solidFill>
          </a:ln>
        </p:spPr>
      </p:pic>
    </p:spTree>
    <p:extLst>
      <p:ext uri="{BB962C8B-B14F-4D97-AF65-F5344CB8AC3E}">
        <p14:creationId xmlns:p14="http://schemas.microsoft.com/office/powerpoint/2010/main" val="2389945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886B6-F773-258C-3299-9B05AB29353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35512FC-00C1-306C-7D2D-F99140133C97}"/>
              </a:ext>
            </a:extLst>
          </p:cNvPr>
          <p:cNvSpPr/>
          <p:nvPr/>
        </p:nvSpPr>
        <p:spPr>
          <a:xfrm>
            <a:off x="0" y="-2694"/>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24220-1BAC-1BFF-6C65-CF212A116B1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3369AAE2-0D01-6EEC-CE0E-3B50479FA891}"/>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nội dung khóa học (làm bài tập)</a:t>
            </a:r>
          </a:p>
          <a:p>
            <a:pPr marL="352425" indent="0">
              <a:buNone/>
            </a:pPr>
            <a:endParaRPr lang="en-US" sz="2400" b="1"/>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4FBEC6EE-8C3C-97E4-F2F0-30DBE3B479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17DF5745-0E83-064D-0236-A5ED97C6CE38}"/>
              </a:ext>
            </a:extLst>
          </p:cNvPr>
          <p:cNvPicPr>
            <a:picLocks noChangeAspect="1"/>
          </p:cNvPicPr>
          <p:nvPr/>
        </p:nvPicPr>
        <p:blipFill rotWithShape="1">
          <a:blip r:embed="rId3"/>
          <a:srcRect b="15279"/>
          <a:stretch>
            <a:fillRect/>
          </a:stretch>
        </p:blipFill>
        <p:spPr bwMode="auto">
          <a:xfrm>
            <a:off x="376849" y="1187476"/>
            <a:ext cx="7377074" cy="5417605"/>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6" name="Picture 5" descr="A screenshot of a computer&#10;&#10;AI-generated content may be incorrect.">
            <a:extLst>
              <a:ext uri="{FF2B5EF4-FFF2-40B4-BE49-F238E27FC236}">
                <a16:creationId xmlns:a16="http://schemas.microsoft.com/office/drawing/2014/main" id="{733A1065-4921-98EB-D9FA-DD3164BC5318}"/>
              </a:ext>
            </a:extLst>
          </p:cNvPr>
          <p:cNvPicPr>
            <a:picLocks noChangeAspect="1"/>
          </p:cNvPicPr>
          <p:nvPr/>
        </p:nvPicPr>
        <p:blipFill>
          <a:blip r:embed="rId4"/>
          <a:srcRect l="10202" t="10991" r="11616" b="3313"/>
          <a:stretch>
            <a:fillRect/>
          </a:stretch>
        </p:blipFill>
        <p:spPr>
          <a:xfrm>
            <a:off x="7833936" y="2331719"/>
            <a:ext cx="4246667" cy="2950399"/>
          </a:xfrm>
          <a:prstGeom prst="rect">
            <a:avLst/>
          </a:prstGeom>
        </p:spPr>
      </p:pic>
    </p:spTree>
    <p:extLst>
      <p:ext uri="{BB962C8B-B14F-4D97-AF65-F5344CB8AC3E}">
        <p14:creationId xmlns:p14="http://schemas.microsoft.com/office/powerpoint/2010/main" val="782197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EA97-E865-6480-3E94-4224D6820FE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556F82E-3DA2-505F-0EA2-D4F72A394EE5}"/>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FBECE-0F06-032D-B8D6-5AEA06E4969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5265E18-5D55-7889-C4C9-7DD6F113C53B}"/>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các bài trắc nghiệm và bài tập riêng dành cho lớp học thuật</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15CCCB01-783E-82F9-574E-E9F5E30B76DC}"/>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21487E8-831F-3FA3-9C9F-6B5184C672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23F10704-EE82-D295-F658-4F5C99336B3C}"/>
              </a:ext>
            </a:extLst>
          </p:cNvPr>
          <p:cNvPicPr>
            <a:picLocks noChangeAspect="1"/>
          </p:cNvPicPr>
          <p:nvPr/>
        </p:nvPicPr>
        <p:blipFill>
          <a:blip r:embed="rId3"/>
          <a:stretch>
            <a:fillRect/>
          </a:stretch>
        </p:blipFill>
        <p:spPr>
          <a:xfrm>
            <a:off x="2062274" y="1258491"/>
            <a:ext cx="8041558" cy="5503306"/>
          </a:xfrm>
          <a:prstGeom prst="rect">
            <a:avLst/>
          </a:prstGeom>
          <a:ln>
            <a:solidFill>
              <a:schemeClr val="tx1">
                <a:lumMod val="50000"/>
                <a:lumOff val="50000"/>
              </a:schemeClr>
            </a:solidFill>
          </a:ln>
        </p:spPr>
      </p:pic>
    </p:spTree>
    <p:extLst>
      <p:ext uri="{BB962C8B-B14F-4D97-AF65-F5344CB8AC3E}">
        <p14:creationId xmlns:p14="http://schemas.microsoft.com/office/powerpoint/2010/main" val="1694639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08A67-CC81-8019-E365-6C9DBDD370B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812A1C2-6CF4-08DB-36F1-CECAA0A3344A}"/>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35210-F9E3-4874-B18A-06BF248826E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49D6224-11E4-03A5-2736-71F84289A00E}"/>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bảng điểm cá nhân</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56047097-6C7D-43A4-9A0B-31E4DD1E270A}"/>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C4D76C7-C9B9-265B-45A1-18E228DA2F1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F90F03BB-DC41-A077-394B-39230F217A24}"/>
              </a:ext>
            </a:extLst>
          </p:cNvPr>
          <p:cNvPicPr>
            <a:picLocks noChangeAspect="1"/>
          </p:cNvPicPr>
          <p:nvPr/>
        </p:nvPicPr>
        <p:blipFill>
          <a:blip r:embed="rId3"/>
          <a:stretch>
            <a:fillRect/>
          </a:stretch>
        </p:blipFill>
        <p:spPr>
          <a:xfrm>
            <a:off x="2707984" y="1191329"/>
            <a:ext cx="6776032" cy="5588392"/>
          </a:xfrm>
          <a:prstGeom prst="rect">
            <a:avLst/>
          </a:prstGeom>
          <a:ln>
            <a:solidFill>
              <a:schemeClr val="tx1">
                <a:lumMod val="50000"/>
                <a:lumOff val="50000"/>
              </a:schemeClr>
            </a:solidFill>
          </a:ln>
        </p:spPr>
      </p:pic>
    </p:spTree>
    <p:extLst>
      <p:ext uri="{BB962C8B-B14F-4D97-AF65-F5344CB8AC3E}">
        <p14:creationId xmlns:p14="http://schemas.microsoft.com/office/powerpoint/2010/main" val="1592168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080F1-74EB-2D9D-71AF-0D04B98C157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C9DCEA5-60D1-CD03-FC0F-656727E09F47}"/>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A31A7-A1F5-D8EA-A5BF-0EDDA6753E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1B210B8-75B9-52F8-1135-1F12D3AAC440}"/>
              </a:ext>
            </a:extLst>
          </p:cNvPr>
          <p:cNvSpPr>
            <a:spLocks noGrp="1"/>
          </p:cNvSpPr>
          <p:nvPr>
            <p:ph sz="half" idx="1"/>
          </p:nvPr>
        </p:nvSpPr>
        <p:spPr>
          <a:xfrm>
            <a:off x="653415" y="782186"/>
            <a:ext cx="10885170" cy="5913120"/>
          </a:xfrm>
        </p:spPr>
        <p:txBody>
          <a:bodyPr>
            <a:normAutofit/>
          </a:bodyPr>
          <a:lstStyle/>
          <a:p>
            <a:pPr marL="352425" indent="0">
              <a:buNone/>
            </a:pPr>
            <a:r>
              <a:rPr lang="en-US" sz="2400" b="1"/>
              <a:t>Quy trình tổng quát chức năng tham gia học trực tuyến</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556A28E6-2DC6-CA70-AB90-359A748A0944}"/>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ACFEF0A-BDA1-523A-4CDD-228B512760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2050" name="Picture 2">
            <a:extLst>
              <a:ext uri="{FF2B5EF4-FFF2-40B4-BE49-F238E27FC236}">
                <a16:creationId xmlns:a16="http://schemas.microsoft.com/office/drawing/2014/main" id="{D7C93CEB-0714-D281-36B6-C5FA2FE26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93416"/>
            <a:ext cx="5092144" cy="541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92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CDF3F-C1A5-1F88-36AF-89A85C6E310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78F82CF-79A0-E057-65E5-DD74103D825A}"/>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DC89B-419F-54ED-C4E9-D46159AAC3F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D08A094-1824-B354-2880-2E0185B7C3C9}"/>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tham gia học trực tuyến</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0CDEF591-947B-84CF-2351-C00D42B57B0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8AADBB9-3DD8-10A3-09BD-CB2FEC7698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889FA68-4E72-6A6F-C9E2-42F8EA4EF5F5}"/>
              </a:ext>
            </a:extLst>
          </p:cNvPr>
          <p:cNvPicPr>
            <a:picLocks noChangeAspect="1"/>
          </p:cNvPicPr>
          <p:nvPr/>
        </p:nvPicPr>
        <p:blipFill>
          <a:blip r:embed="rId3"/>
          <a:stretch>
            <a:fillRect/>
          </a:stretch>
        </p:blipFill>
        <p:spPr>
          <a:xfrm>
            <a:off x="1435670" y="1237472"/>
            <a:ext cx="9320660" cy="5485413"/>
          </a:xfrm>
          <a:prstGeom prst="rect">
            <a:avLst/>
          </a:prstGeom>
          <a:ln>
            <a:solidFill>
              <a:schemeClr val="tx1">
                <a:lumMod val="50000"/>
                <a:lumOff val="50000"/>
              </a:schemeClr>
            </a:solidFill>
          </a:ln>
        </p:spPr>
      </p:pic>
    </p:spTree>
    <p:extLst>
      <p:ext uri="{BB962C8B-B14F-4D97-AF65-F5344CB8AC3E}">
        <p14:creationId xmlns:p14="http://schemas.microsoft.com/office/powerpoint/2010/main" val="494271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7BE83-2CA9-BE80-2C36-E18A1F82D43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082A305-C127-2B33-ED0E-E2CB2F48C7B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3C846-4B1D-E442-026F-417B72732B6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962460E-A5A2-A1ED-1F03-12AE50313CE3}"/>
              </a:ext>
            </a:extLst>
          </p:cNvPr>
          <p:cNvSpPr>
            <a:spLocks noGrp="1"/>
          </p:cNvSpPr>
          <p:nvPr>
            <p:ph sz="half" idx="1"/>
          </p:nvPr>
        </p:nvSpPr>
        <p:spPr>
          <a:xfrm>
            <a:off x="653415" y="782186"/>
            <a:ext cx="10885170" cy="5913120"/>
          </a:xfrm>
        </p:spPr>
        <p:txBody>
          <a:bodyPr>
            <a:normAutofit/>
          </a:bodyPr>
          <a:lstStyle/>
          <a:p>
            <a:pPr marL="352425" indent="0">
              <a:buNone/>
            </a:pPr>
            <a:r>
              <a:rPr lang="en-US" sz="2400" b="1"/>
              <a:t>Quy trình tổng quát chức năng chat</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BD253B65-90B4-EC24-1E9E-D4DF325E286C}"/>
              </a:ext>
            </a:extLst>
          </p:cNvPr>
          <p:cNvSpPr>
            <a:spLocks noGrp="1"/>
          </p:cNvSpPr>
          <p:nvPr>
            <p:ph type="ftr" sz="quarter" idx="11"/>
          </p:nvPr>
        </p:nvSpPr>
        <p:spPr>
          <a:xfrm>
            <a:off x="3832843" y="6485841"/>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5C29FC1C-8F16-D871-1272-196E74CAFF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5" name="Picture 14">
            <a:extLst>
              <a:ext uri="{FF2B5EF4-FFF2-40B4-BE49-F238E27FC236}">
                <a16:creationId xmlns:a16="http://schemas.microsoft.com/office/drawing/2014/main" id="{4691BBC4-69FF-7723-B1CC-353541FDB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212" y="1322948"/>
            <a:ext cx="5769575" cy="5372358"/>
          </a:xfrm>
          <a:prstGeom prst="rect">
            <a:avLst/>
          </a:prstGeom>
        </p:spPr>
      </p:pic>
    </p:spTree>
    <p:extLst>
      <p:ext uri="{BB962C8B-B14F-4D97-AF65-F5344CB8AC3E}">
        <p14:creationId xmlns:p14="http://schemas.microsoft.com/office/powerpoint/2010/main" val="3221260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9764-EDCE-FEA4-8B54-5A80C5598F1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19E6899-E8FE-75AD-A8B1-26EFE4319A1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2A502-310B-19A8-DA42-338C24EFF3F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6523F0C-EF0A-D73C-3CE3-56D24794ABE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hộp thoại chat</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F1D9AD48-5C85-BCB0-64A6-900D5FE402CC}"/>
              </a:ext>
            </a:extLst>
          </p:cNvPr>
          <p:cNvSpPr>
            <a:spLocks noGrp="1"/>
          </p:cNvSpPr>
          <p:nvPr>
            <p:ph type="ftr" sz="quarter" idx="11"/>
          </p:nvPr>
        </p:nvSpPr>
        <p:spPr>
          <a:xfrm>
            <a:off x="3832843" y="6485841"/>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55F2C292-D0FF-B58F-78AF-3B4AE51CDE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hat&#10;&#10;AI-generated content may be incorrect.">
            <a:extLst>
              <a:ext uri="{FF2B5EF4-FFF2-40B4-BE49-F238E27FC236}">
                <a16:creationId xmlns:a16="http://schemas.microsoft.com/office/drawing/2014/main" id="{911F5EB8-6E5B-4359-746E-76D4499057D8}"/>
              </a:ext>
            </a:extLst>
          </p:cNvPr>
          <p:cNvPicPr>
            <a:picLocks noChangeAspect="1"/>
          </p:cNvPicPr>
          <p:nvPr/>
        </p:nvPicPr>
        <p:blipFill>
          <a:blip r:embed="rId3"/>
          <a:stretch>
            <a:fillRect/>
          </a:stretch>
        </p:blipFill>
        <p:spPr>
          <a:xfrm>
            <a:off x="8561851" y="1189938"/>
            <a:ext cx="2903559" cy="5458729"/>
          </a:xfrm>
          <a:prstGeom prst="rect">
            <a:avLst/>
          </a:prstGeom>
          <a:ln>
            <a:solidFill>
              <a:schemeClr val="tx1">
                <a:lumMod val="50000"/>
                <a:lumOff val="50000"/>
              </a:schemeClr>
            </a:solidFill>
          </a:ln>
        </p:spPr>
      </p:pic>
      <p:pic>
        <p:nvPicPr>
          <p:cNvPr id="9" name="Picture 8" descr="A screenshot of a chat&#10;&#10;AI-generated content may be incorrect.">
            <a:extLst>
              <a:ext uri="{FF2B5EF4-FFF2-40B4-BE49-F238E27FC236}">
                <a16:creationId xmlns:a16="http://schemas.microsoft.com/office/drawing/2014/main" id="{83C2C290-8D9F-901E-085F-DF15BAC5FEA8}"/>
              </a:ext>
            </a:extLst>
          </p:cNvPr>
          <p:cNvPicPr>
            <a:picLocks noChangeAspect="1"/>
          </p:cNvPicPr>
          <p:nvPr/>
        </p:nvPicPr>
        <p:blipFill>
          <a:blip r:embed="rId4"/>
          <a:srcRect r="2895"/>
          <a:stretch>
            <a:fillRect/>
          </a:stretch>
        </p:blipFill>
        <p:spPr>
          <a:xfrm>
            <a:off x="4088328" y="1189937"/>
            <a:ext cx="4166976" cy="5458729"/>
          </a:xfrm>
          <a:prstGeom prst="rect">
            <a:avLst/>
          </a:prstGeom>
          <a:ln>
            <a:solidFill>
              <a:schemeClr val="tx1">
                <a:lumMod val="50000"/>
                <a:lumOff val="50000"/>
              </a:schemeClr>
            </a:solidFill>
          </a:ln>
        </p:spPr>
      </p:pic>
      <p:pic>
        <p:nvPicPr>
          <p:cNvPr id="10" name="Picture 9">
            <a:extLst>
              <a:ext uri="{FF2B5EF4-FFF2-40B4-BE49-F238E27FC236}">
                <a16:creationId xmlns:a16="http://schemas.microsoft.com/office/drawing/2014/main" id="{5321B8FF-C1C0-64BF-DAF4-31BE40845D0C}"/>
              </a:ext>
            </a:extLst>
          </p:cNvPr>
          <p:cNvPicPr>
            <a:picLocks noChangeAspect="1"/>
          </p:cNvPicPr>
          <p:nvPr/>
        </p:nvPicPr>
        <p:blipFill>
          <a:blip r:embed="rId5"/>
          <a:stretch>
            <a:fillRect/>
          </a:stretch>
        </p:blipFill>
        <p:spPr>
          <a:xfrm>
            <a:off x="1109070" y="1189937"/>
            <a:ext cx="2672711" cy="5458729"/>
          </a:xfrm>
          <a:prstGeom prst="rect">
            <a:avLst/>
          </a:prstGeom>
          <a:ln>
            <a:solidFill>
              <a:schemeClr val="bg2">
                <a:lumMod val="90000"/>
              </a:schemeClr>
            </a:solidFill>
          </a:ln>
        </p:spPr>
      </p:pic>
    </p:spTree>
    <p:extLst>
      <p:ext uri="{BB962C8B-B14F-4D97-AF65-F5344CB8AC3E}">
        <p14:creationId xmlns:p14="http://schemas.microsoft.com/office/powerpoint/2010/main" val="242306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A34DB-F396-31D7-EE62-DBEB783BB45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2BD61CE-7F58-16F3-BCB6-1F1D750DA25E}"/>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461BD-93A2-559B-37D4-A5CB4580AA80}"/>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1. Lý do chọn đề tài</a:t>
            </a:r>
          </a:p>
        </p:txBody>
      </p:sp>
      <p:sp>
        <p:nvSpPr>
          <p:cNvPr id="3" name="Content Placeholder 2">
            <a:extLst>
              <a:ext uri="{FF2B5EF4-FFF2-40B4-BE49-F238E27FC236}">
                <a16:creationId xmlns:a16="http://schemas.microsoft.com/office/drawing/2014/main" id="{9D0A9AE8-78F1-AE61-807E-6F5017088758}"/>
              </a:ext>
            </a:extLst>
          </p:cNvPr>
          <p:cNvSpPr>
            <a:spLocks noGrp="1"/>
          </p:cNvSpPr>
          <p:nvPr>
            <p:ph sz="half" idx="1"/>
          </p:nvPr>
        </p:nvSpPr>
        <p:spPr>
          <a:xfrm>
            <a:off x="653415" y="880110"/>
            <a:ext cx="10885170" cy="5913120"/>
          </a:xfrm>
        </p:spPr>
        <p:txBody>
          <a:bodyPr>
            <a:noAutofit/>
          </a:bodyPr>
          <a:lstStyle/>
          <a:p>
            <a:r>
              <a:rPr lang="vi-VN" sz="2200"/>
              <a:t>LMS (Learning Management System): Hệ thống quản lý học tập, hỗ trợ tổ chức khóa học, quản lý người học, bài tập, và đánh giá trong giáo dục chính quy.</a:t>
            </a:r>
          </a:p>
          <a:p>
            <a:r>
              <a:rPr lang="vi-VN" sz="2200"/>
              <a:t>Market Course: Nền tảng thương mại hóa khóa học, cung cấp các khóa học tự do, linh hoạt, cho phép người học tự chọn và thanh toán.</a:t>
            </a:r>
          </a:p>
          <a:p>
            <a:r>
              <a:rPr lang="vi-VN" sz="2200"/>
              <a:t>Công nghệ số phát triển, nhu cầu học trực tuyến tăng mạnh</a:t>
            </a:r>
            <a:r>
              <a:rPr lang="en-US" sz="2200"/>
              <a:t>.</a:t>
            </a:r>
            <a:endParaRPr lang="vi-VN" sz="2200"/>
          </a:p>
          <a:p>
            <a:r>
              <a:rPr lang="vi-VN" sz="2200"/>
              <a:t>Hạn chế của quản lý học tập truyền thống: thiếu tích hợp,</a:t>
            </a:r>
            <a:r>
              <a:rPr lang="en-US" sz="2200"/>
              <a:t> </a:t>
            </a:r>
            <a:r>
              <a:rPr lang="vi-VN" sz="2200"/>
              <a:t>kém linh</a:t>
            </a:r>
            <a:r>
              <a:rPr lang="en-US" sz="2200"/>
              <a:t> hoạt</a:t>
            </a:r>
            <a:r>
              <a:rPr lang="vi-VN" sz="2200"/>
              <a:t>.</a:t>
            </a:r>
            <a:endParaRPr lang="en-US" sz="2200"/>
          </a:p>
          <a:p>
            <a:r>
              <a:rPr lang="en-US" sz="2200">
                <a:latin typeface="Arial" panose="020B0604020202020204" pitchFamily="34" charset="0"/>
                <a:cs typeface="Arial" panose="020B0604020202020204" pitchFamily="34" charset="0"/>
              </a:rPr>
              <a:t>Kinh nghiệm từ đồ án 2 xây dựng hệ thống eLearning Market Course.</a:t>
            </a:r>
          </a:p>
          <a:p>
            <a:r>
              <a:rPr lang="vi-VN" sz="2200">
                <a:solidFill>
                  <a:srgbClr val="FF0000"/>
                </a:solidFill>
              </a:rPr>
              <a:t>Thiếu hệ thống tích hợp giữa LMS và Market Course</a:t>
            </a:r>
            <a:r>
              <a:rPr lang="vi-VN" sz="2200" b="1"/>
              <a:t> </a:t>
            </a:r>
            <a:r>
              <a:rPr lang="vi-VN" sz="2200"/>
              <a:t>để đáp ứng cả giáo dục chính quy và học tự do.</a:t>
            </a:r>
          </a:p>
          <a:p>
            <a:r>
              <a:rPr lang="vi-VN" sz="2200"/>
              <a:t>Cần cá nhân hóa trải nghiệm học tập và</a:t>
            </a:r>
            <a:r>
              <a:rPr lang="en-US" sz="2200"/>
              <a:t> </a:t>
            </a:r>
            <a:r>
              <a:rPr lang="vi-VN" sz="2200"/>
              <a:t>quản lý hiệu quả.</a:t>
            </a:r>
          </a:p>
          <a:p>
            <a:r>
              <a:rPr lang="vi-VN" sz="2200"/>
              <a:t>Đáp ứng nhu cầu giáo dục hiện đại. </a:t>
            </a:r>
          </a:p>
          <a:p>
            <a:r>
              <a:rPr lang="vi-VN" sz="2200"/>
              <a:t>Thúc đẩy chuyển đổi số trong giáo dục.</a:t>
            </a:r>
            <a:endParaRPr lang="en-US" sz="2200"/>
          </a:p>
          <a:p>
            <a:pPr marL="0" indent="0">
              <a:buNone/>
            </a:pPr>
            <a:r>
              <a:rPr lang="en-US" sz="2200" b="1">
                <a:cs typeface="Arial" panose="020B0604020202020204" pitchFamily="34" charset="0"/>
                <a:sym typeface="+mn-ea"/>
              </a:rPr>
              <a:t>&gt; Từ những lý do đó dẫn đến đề tài: </a:t>
            </a:r>
            <a:r>
              <a:rPr lang="en-US" sz="2200">
                <a:cs typeface="Arial" panose="020B0604020202020204" pitchFamily="34" charset="0"/>
                <a:sym typeface="+mn-ea"/>
              </a:rPr>
              <a:t>“</a:t>
            </a:r>
            <a:r>
              <a:rPr lang="en-US" sz="2200" i="1">
                <a:cs typeface="Arial" panose="020B0604020202020204" pitchFamily="34" charset="0"/>
                <a:sym typeface="+mn-ea"/>
              </a:rPr>
              <a:t>Xây dựng hệ thống hỗ trợ học tập eLearning </a:t>
            </a:r>
          </a:p>
          <a:p>
            <a:pPr marL="0" indent="0">
              <a:buNone/>
            </a:pPr>
            <a:r>
              <a:rPr lang="en-US" sz="2200" i="1">
                <a:cs typeface="Arial" panose="020B0604020202020204" pitchFamily="34" charset="0"/>
                <a:sym typeface="+mn-ea"/>
              </a:rPr>
              <a:t>trên nền tảng web</a:t>
            </a:r>
            <a:r>
              <a:rPr lang="en-US" sz="2200">
                <a:cs typeface="Arial" panose="020B0604020202020204" pitchFamily="34" charset="0"/>
                <a:sym typeface="+mn-ea"/>
              </a:rPr>
              <a:t>”</a:t>
            </a:r>
            <a:endParaRPr lang="en-US" sz="2200" dirty="0">
              <a:cs typeface="Arial" panose="020B0604020202020204" pitchFamily="34" charset="0"/>
            </a:endParaRPr>
          </a:p>
          <a:p>
            <a:pPr marL="352425" indent="0">
              <a:buNone/>
            </a:pPr>
            <a:endParaRPr lang="en-US" sz="2200" dirty="0">
              <a:cs typeface="Arial" panose="020B0604020202020204" pitchFamily="34" charset="0"/>
            </a:endParaRPr>
          </a:p>
          <a:p>
            <a:pPr marL="352425" indent="0">
              <a:buNone/>
            </a:pPr>
            <a:endParaRPr lang="en-US" sz="2200" dirty="0">
              <a:cs typeface="Arial" panose="020B0604020202020204" pitchFamily="34" charset="0"/>
            </a:endParaRPr>
          </a:p>
          <a:p>
            <a:pPr marL="352425" indent="0">
              <a:buFont typeface="Wingdings" panose="05000000000000000000" charset="0"/>
              <a:buNone/>
            </a:pPr>
            <a:endParaRPr lang="en-US" sz="2200" dirty="0">
              <a:cs typeface="Arial" panose="020B0604020202020204" pitchFamily="34" charset="0"/>
            </a:endParaRPr>
          </a:p>
        </p:txBody>
      </p:sp>
      <p:sp>
        <p:nvSpPr>
          <p:cNvPr id="4" name="Footer Placeholder 3">
            <a:extLst>
              <a:ext uri="{FF2B5EF4-FFF2-40B4-BE49-F238E27FC236}">
                <a16:creationId xmlns:a16="http://schemas.microsoft.com/office/drawing/2014/main" id="{1E968BC8-98E1-9B3A-E75B-AD6798BD6BDA}"/>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6F7310E7-BDF6-9412-951A-3BD85ED73D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889032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8C3D7-67A6-9BC4-43F6-5A4CAD6348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3AD4307-84AF-A565-05ED-17B24AE8A31F}"/>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6C102-874C-7873-EB81-4C39237C29C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13FF361-CB88-57A3-E4D0-5800ECC6A206}"/>
              </a:ext>
            </a:extLst>
          </p:cNvPr>
          <p:cNvSpPr>
            <a:spLocks noGrp="1"/>
          </p:cNvSpPr>
          <p:nvPr>
            <p:ph sz="half" idx="1"/>
          </p:nvPr>
        </p:nvSpPr>
        <p:spPr>
          <a:xfrm>
            <a:off x="653415" y="782186"/>
            <a:ext cx="10885170" cy="5913120"/>
          </a:xfrm>
        </p:spPr>
        <p:txBody>
          <a:bodyPr>
            <a:normAutofit/>
          </a:bodyPr>
          <a:lstStyle/>
          <a:p>
            <a:pPr marL="352425" indent="0">
              <a:buNone/>
            </a:pPr>
            <a:r>
              <a:rPr lang="en-US" sz="2400" b="1"/>
              <a:t>Quy trình tổng quát chức năng thanh toán khóa học</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CAAD501C-6B27-CD34-E764-73B0A189E9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78425745-6041-6506-7800-61AF59DCA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019" y="1406426"/>
            <a:ext cx="4572331" cy="5308616"/>
          </a:xfrm>
          <a:prstGeom prst="rect">
            <a:avLst/>
          </a:prstGeom>
        </p:spPr>
      </p:pic>
    </p:spTree>
    <p:extLst>
      <p:ext uri="{BB962C8B-B14F-4D97-AF65-F5344CB8AC3E}">
        <p14:creationId xmlns:p14="http://schemas.microsoft.com/office/powerpoint/2010/main" val="2930991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EAEA-D402-14B9-5506-00ECFC45630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6E9C8A3-50D5-8D24-D69E-A2D63C9FC45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8A18-F250-455A-E735-5F16665B010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ED5F111-9000-39BF-0F36-64A35672D8F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xem chi tiết khóa học và thanh toán khóa học</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577F3D25-5550-D701-D150-62ACF9718F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descr="A screenshot of a computer&#10;&#10;AI-generated content may be incorrect.">
            <a:extLst>
              <a:ext uri="{FF2B5EF4-FFF2-40B4-BE49-F238E27FC236}">
                <a16:creationId xmlns:a16="http://schemas.microsoft.com/office/drawing/2014/main" id="{B569D3DE-6EB5-4ACD-41E6-56010B8DDB8A}"/>
              </a:ext>
            </a:extLst>
          </p:cNvPr>
          <p:cNvPicPr>
            <a:picLocks noChangeAspect="1"/>
          </p:cNvPicPr>
          <p:nvPr/>
        </p:nvPicPr>
        <p:blipFill rotWithShape="1">
          <a:blip r:embed="rId3"/>
          <a:srcRect b="20415"/>
          <a:stretch>
            <a:fillRect/>
          </a:stretch>
        </p:blipFill>
        <p:spPr bwMode="auto">
          <a:xfrm>
            <a:off x="6229706" y="2375963"/>
            <a:ext cx="4973599" cy="3196820"/>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0E107AEF-C92D-B620-449C-B9DCF1351732}"/>
              </a:ext>
            </a:extLst>
          </p:cNvPr>
          <p:cNvPicPr>
            <a:picLocks noChangeAspect="1"/>
          </p:cNvPicPr>
          <p:nvPr/>
        </p:nvPicPr>
        <p:blipFill>
          <a:blip r:embed="rId4"/>
          <a:srcRect l="15611" r="15284" b="23436"/>
          <a:stretch>
            <a:fillRect/>
          </a:stretch>
        </p:blipFill>
        <p:spPr>
          <a:xfrm>
            <a:off x="659259" y="1217960"/>
            <a:ext cx="5303036" cy="5497082"/>
          </a:xfrm>
          <a:prstGeom prst="rect">
            <a:avLst/>
          </a:prstGeom>
          <a:ln>
            <a:solidFill>
              <a:schemeClr val="bg2">
                <a:lumMod val="90000"/>
              </a:schemeClr>
            </a:solidFill>
          </a:ln>
        </p:spPr>
      </p:pic>
    </p:spTree>
    <p:extLst>
      <p:ext uri="{BB962C8B-B14F-4D97-AF65-F5344CB8AC3E}">
        <p14:creationId xmlns:p14="http://schemas.microsoft.com/office/powerpoint/2010/main" val="1402638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7A2BC-BB41-F1C1-77EF-37C9D962FFE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4CE9308-6524-D408-2132-D19551CA352A}"/>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0752B-A5B8-A581-A7DE-F69461E2943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7C4F2CE-7BAA-9DC9-5DD0-0A0445FF0D0E}"/>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xem chứng chỉ hoàn thành khóa học</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1CC9EC55-378E-3C22-A9FF-69B9EA7439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certificate of achievement with blue and orange border&#10;&#10;AI-generated content may be incorrect.">
            <a:extLst>
              <a:ext uri="{FF2B5EF4-FFF2-40B4-BE49-F238E27FC236}">
                <a16:creationId xmlns:a16="http://schemas.microsoft.com/office/drawing/2014/main" id="{482E21AE-1478-1B04-92FF-8CF55F183E4C}"/>
              </a:ext>
            </a:extLst>
          </p:cNvPr>
          <p:cNvPicPr>
            <a:picLocks noChangeAspect="1"/>
          </p:cNvPicPr>
          <p:nvPr/>
        </p:nvPicPr>
        <p:blipFill rotWithShape="1">
          <a:blip r:embed="rId3"/>
          <a:srcRect t="8631" b="11077"/>
          <a:stretch>
            <a:fillRect/>
          </a:stretch>
        </p:blipFill>
        <p:spPr bwMode="auto">
          <a:xfrm>
            <a:off x="2160539" y="1189508"/>
            <a:ext cx="7870921" cy="53480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557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A11E2-D755-42AA-54CE-E0148610657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0B2E922-84A2-C403-3F39-A9862426D92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7FE15-9003-A355-BA27-F96E7D5348E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238F3985-3A4C-D667-C3A9-BAE13A2EC319}"/>
              </a:ext>
            </a:extLst>
          </p:cNvPr>
          <p:cNvSpPr>
            <a:spLocks noGrp="1"/>
          </p:cNvSpPr>
          <p:nvPr>
            <p:ph sz="half" idx="1"/>
          </p:nvPr>
        </p:nvSpPr>
        <p:spPr>
          <a:xfrm>
            <a:off x="653415" y="782186"/>
            <a:ext cx="10885170" cy="5913120"/>
          </a:xfrm>
        </p:spPr>
        <p:txBody>
          <a:bodyPr>
            <a:normAutofit/>
          </a:bodyPr>
          <a:lstStyle/>
          <a:p>
            <a:pPr marL="352425" indent="0">
              <a:buNone/>
            </a:pPr>
            <a:r>
              <a:rPr lang="en-US" sz="2400" b="1"/>
              <a:t>Quy trình tổng quát chức năng tương tác diễn đàn học tập</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D83BDCE-FB78-3E0D-0F86-CC1D020FB08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C3C248FF-2846-527B-F735-DAAD7770C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06" y="1256637"/>
            <a:ext cx="5607830" cy="5458405"/>
          </a:xfrm>
          <a:prstGeom prst="rect">
            <a:avLst/>
          </a:prstGeom>
        </p:spPr>
      </p:pic>
    </p:spTree>
    <p:extLst>
      <p:ext uri="{BB962C8B-B14F-4D97-AF65-F5344CB8AC3E}">
        <p14:creationId xmlns:p14="http://schemas.microsoft.com/office/powerpoint/2010/main" val="1965298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3F91-08FB-F46C-3B7F-8ACF9485260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EFEB990-2452-EC29-38E5-6D1F0087ADC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68C11-0CD2-6614-DF7A-7C6B547A0B1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B0BDB41-5D7C-2DCE-0117-C188E83CA74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diễn đàn học tập</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F7B1F68-BE20-D0D7-5859-25319533A0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computer screen shot of a computer&#10;&#10;AI-generated content may be incorrect.">
            <a:extLst>
              <a:ext uri="{FF2B5EF4-FFF2-40B4-BE49-F238E27FC236}">
                <a16:creationId xmlns:a16="http://schemas.microsoft.com/office/drawing/2014/main" id="{22606A5F-A896-17DC-7647-F0E43564E639}"/>
              </a:ext>
            </a:extLst>
          </p:cNvPr>
          <p:cNvPicPr>
            <a:picLocks noChangeAspect="1"/>
          </p:cNvPicPr>
          <p:nvPr/>
        </p:nvPicPr>
        <p:blipFill>
          <a:blip r:embed="rId3"/>
          <a:stretch>
            <a:fillRect/>
          </a:stretch>
        </p:blipFill>
        <p:spPr>
          <a:xfrm>
            <a:off x="3202402" y="1199785"/>
            <a:ext cx="5787195" cy="5515257"/>
          </a:xfrm>
          <a:prstGeom prst="rect">
            <a:avLst/>
          </a:prstGeom>
          <a:ln>
            <a:solidFill>
              <a:schemeClr val="bg2">
                <a:lumMod val="90000"/>
              </a:schemeClr>
            </a:solidFill>
          </a:ln>
        </p:spPr>
      </p:pic>
    </p:spTree>
    <p:extLst>
      <p:ext uri="{BB962C8B-B14F-4D97-AF65-F5344CB8AC3E}">
        <p14:creationId xmlns:p14="http://schemas.microsoft.com/office/powerpoint/2010/main" val="3283717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001C-63C0-91CA-305F-6BB0177FE73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2F22538-563F-A111-5401-EC109475B0E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1260E-30C6-7F2F-1CF4-0137AC921F7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71B3ADFF-857F-60C3-87E6-D0A018930B3E}"/>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thông báo  </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A6D0498-EF3F-FD9D-9D4A-65D1F81BA6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ell phone&#10;&#10;AI-generated content may be incorrect.">
            <a:extLst>
              <a:ext uri="{FF2B5EF4-FFF2-40B4-BE49-F238E27FC236}">
                <a16:creationId xmlns:a16="http://schemas.microsoft.com/office/drawing/2014/main" id="{4977711A-4403-0045-88E5-AF505C2700A9}"/>
              </a:ext>
            </a:extLst>
          </p:cNvPr>
          <p:cNvPicPr>
            <a:picLocks noChangeAspect="1"/>
          </p:cNvPicPr>
          <p:nvPr/>
        </p:nvPicPr>
        <p:blipFill rotWithShape="1">
          <a:blip r:embed="rId3"/>
          <a:srcRect b="21559"/>
          <a:stretch>
            <a:fillRect/>
          </a:stretch>
        </p:blipFill>
        <p:spPr bwMode="auto">
          <a:xfrm>
            <a:off x="423857" y="1287556"/>
            <a:ext cx="3550008" cy="4675498"/>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9" name="Picture 8" descr="A screenshot of a computer&#10;&#10;AI-generated content may be incorrect.">
            <a:extLst>
              <a:ext uri="{FF2B5EF4-FFF2-40B4-BE49-F238E27FC236}">
                <a16:creationId xmlns:a16="http://schemas.microsoft.com/office/drawing/2014/main" id="{2B1DF049-E5C0-E7EE-C32D-A76C0486CF8E}"/>
              </a:ext>
            </a:extLst>
          </p:cNvPr>
          <p:cNvPicPr>
            <a:picLocks noChangeAspect="1"/>
          </p:cNvPicPr>
          <p:nvPr/>
        </p:nvPicPr>
        <p:blipFill>
          <a:blip r:embed="rId4"/>
          <a:stretch>
            <a:fillRect/>
          </a:stretch>
        </p:blipFill>
        <p:spPr>
          <a:xfrm>
            <a:off x="4256671" y="1287556"/>
            <a:ext cx="7608621" cy="4675499"/>
          </a:xfrm>
          <a:prstGeom prst="rect">
            <a:avLst/>
          </a:prstGeom>
          <a:ln>
            <a:solidFill>
              <a:schemeClr val="bg2">
                <a:lumMod val="90000"/>
              </a:schemeClr>
            </a:solidFill>
          </a:ln>
        </p:spPr>
      </p:pic>
    </p:spTree>
    <p:extLst>
      <p:ext uri="{BB962C8B-B14F-4D97-AF65-F5344CB8AC3E}">
        <p14:creationId xmlns:p14="http://schemas.microsoft.com/office/powerpoint/2010/main" val="1504137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C0D2B-4FA9-798F-A697-6881A987628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36098F3-D21B-5417-6799-74D993FFD5E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2E2A8-C26E-0FEB-4C9C-09AE1FE4AF0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CF40A57F-0174-2BF1-8BAE-C2F4A26C8265}"/>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đăng nhập giảng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A1BD3F30-AFCC-2B43-CEDB-40E8A704EA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login form&#10;&#10;AI-generated content may be incorrect.">
            <a:extLst>
              <a:ext uri="{FF2B5EF4-FFF2-40B4-BE49-F238E27FC236}">
                <a16:creationId xmlns:a16="http://schemas.microsoft.com/office/drawing/2014/main" id="{CE9DC0A5-D35F-F069-BBA2-0545271EA184}"/>
              </a:ext>
            </a:extLst>
          </p:cNvPr>
          <p:cNvPicPr>
            <a:picLocks noChangeAspect="1"/>
          </p:cNvPicPr>
          <p:nvPr/>
        </p:nvPicPr>
        <p:blipFill>
          <a:blip r:embed="rId3"/>
          <a:srcRect t="1448" b="2069"/>
          <a:stretch>
            <a:fillRect/>
          </a:stretch>
        </p:blipFill>
        <p:spPr>
          <a:xfrm>
            <a:off x="3766343" y="1240462"/>
            <a:ext cx="4659313" cy="5464572"/>
          </a:xfrm>
          <a:prstGeom prst="rect">
            <a:avLst/>
          </a:prstGeom>
          <a:ln>
            <a:solidFill>
              <a:schemeClr val="bg2">
                <a:lumMod val="90000"/>
              </a:schemeClr>
            </a:solidFill>
          </a:ln>
        </p:spPr>
      </p:pic>
    </p:spTree>
    <p:extLst>
      <p:ext uri="{BB962C8B-B14F-4D97-AF65-F5344CB8AC3E}">
        <p14:creationId xmlns:p14="http://schemas.microsoft.com/office/powerpoint/2010/main" val="1605826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4AEB1-2127-EB30-22C8-0BDD536DDE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991D67-1044-6385-B77A-924E7792C68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1A0F4-613A-1DC8-BFE4-D084B93E3C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CF1D801-D579-1A2C-E3B6-0CFDBD13A5DD}"/>
              </a:ext>
            </a:extLst>
          </p:cNvPr>
          <p:cNvSpPr>
            <a:spLocks noGrp="1"/>
          </p:cNvSpPr>
          <p:nvPr>
            <p:ph sz="half" idx="1"/>
          </p:nvPr>
        </p:nvSpPr>
        <p:spPr>
          <a:xfrm>
            <a:off x="653415" y="791914"/>
            <a:ext cx="10885170" cy="5913120"/>
          </a:xfrm>
        </p:spPr>
        <p:txBody>
          <a:bodyPr>
            <a:normAutofit/>
          </a:bodyPr>
          <a:lstStyle/>
          <a:p>
            <a:pPr marL="352425" indent="0">
              <a:buNone/>
            </a:pPr>
            <a:r>
              <a:rPr lang="en-US" sz="2400" b="1"/>
              <a:t>Quy trình tổng quát các chức năng thêm, sửa, xóa dữ liệu</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E745D9B-0ACE-2959-4B56-629A7B6149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1520E58F-B537-F69C-A35C-692CC92D7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08" y="1338262"/>
            <a:ext cx="7439025" cy="5438775"/>
          </a:xfrm>
          <a:prstGeom prst="rect">
            <a:avLst/>
          </a:prstGeom>
        </p:spPr>
      </p:pic>
    </p:spTree>
    <p:extLst>
      <p:ext uri="{BB962C8B-B14F-4D97-AF65-F5344CB8AC3E}">
        <p14:creationId xmlns:p14="http://schemas.microsoft.com/office/powerpoint/2010/main" val="2298998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F670-DE0E-CDA1-F995-7730637D2AD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6336702-7502-313D-86DC-B5F45CE1414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3BE4C-55EF-5DC7-CA43-A7014B94644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083EE80-1E81-A5E5-294E-F1C98C389F99}"/>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quản lý nội dung khóa học</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9DF5C9F-C388-C45F-0FEF-FC81C3014F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5184D4F6-AA66-0FA0-430C-B96028C19F42}"/>
              </a:ext>
            </a:extLst>
          </p:cNvPr>
          <p:cNvPicPr>
            <a:picLocks noChangeAspect="1"/>
          </p:cNvPicPr>
          <p:nvPr/>
        </p:nvPicPr>
        <p:blipFill>
          <a:blip r:embed="rId3"/>
          <a:stretch>
            <a:fillRect/>
          </a:stretch>
        </p:blipFill>
        <p:spPr>
          <a:xfrm>
            <a:off x="1745286" y="1239879"/>
            <a:ext cx="8934891" cy="5533249"/>
          </a:xfrm>
          <a:prstGeom prst="rect">
            <a:avLst/>
          </a:prstGeom>
          <a:ln>
            <a:solidFill>
              <a:schemeClr val="bg2">
                <a:lumMod val="90000"/>
              </a:schemeClr>
            </a:solidFill>
          </a:ln>
        </p:spPr>
      </p:pic>
    </p:spTree>
    <p:extLst>
      <p:ext uri="{BB962C8B-B14F-4D97-AF65-F5344CB8AC3E}">
        <p14:creationId xmlns:p14="http://schemas.microsoft.com/office/powerpoint/2010/main" val="1647301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5006-98D0-57FC-8AFF-D0CC0DE19A4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9EF310C-2D9F-8131-E76A-4C284DBDE826}"/>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77EE8-D898-B796-BDFA-7AB118AE30A8}"/>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5853CC3-336E-992E-FC10-068B137BDDE7}"/>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quản lý thêm, sửa nội dung khóa học </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B9CCE0D-69B2-3165-36B4-710E33A33B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2EB2B0E0-D3C5-55B8-119B-B98FC5E10882}"/>
              </a:ext>
            </a:extLst>
          </p:cNvPr>
          <p:cNvPicPr>
            <a:picLocks noChangeAspect="1"/>
          </p:cNvPicPr>
          <p:nvPr/>
        </p:nvPicPr>
        <p:blipFill>
          <a:blip r:embed="rId3"/>
          <a:srcRect l="2906" t="2038" r="1142" b="751"/>
          <a:stretch>
            <a:fillRect/>
          </a:stretch>
        </p:blipFill>
        <p:spPr>
          <a:xfrm>
            <a:off x="1060371" y="1292482"/>
            <a:ext cx="4668994" cy="5411051"/>
          </a:xfrm>
          <a:prstGeom prst="rect">
            <a:avLst/>
          </a:prstGeom>
          <a:ln>
            <a:noFill/>
          </a:ln>
          <a:effectLst>
            <a:outerShdw blurRad="63500" sx="102000" sy="102000" algn="ctr" rotWithShape="0">
              <a:prstClr val="black">
                <a:alpha val="40000"/>
              </a:prstClr>
            </a:outerShdw>
          </a:effectLst>
        </p:spPr>
      </p:pic>
      <p:pic>
        <p:nvPicPr>
          <p:cNvPr id="6" name="Picture 5" descr="A screenshot of a computer&#10;&#10;AI-generated content may be incorrect.">
            <a:extLst>
              <a:ext uri="{FF2B5EF4-FFF2-40B4-BE49-F238E27FC236}">
                <a16:creationId xmlns:a16="http://schemas.microsoft.com/office/drawing/2014/main" id="{BA583175-FD13-FD0F-401D-8892E8E9C3F2}"/>
              </a:ext>
            </a:extLst>
          </p:cNvPr>
          <p:cNvPicPr>
            <a:picLocks noChangeAspect="1"/>
          </p:cNvPicPr>
          <p:nvPr/>
        </p:nvPicPr>
        <p:blipFill>
          <a:blip r:embed="rId4"/>
          <a:srcRect l="1907" t="2037" r="1639" b="1754"/>
          <a:stretch>
            <a:fillRect/>
          </a:stretch>
        </p:blipFill>
        <p:spPr>
          <a:xfrm>
            <a:off x="6058306" y="1292482"/>
            <a:ext cx="5073323" cy="5412551"/>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525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17A3-2700-BEA5-9D87-B7BC183DD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DE7A4-4F9E-6F83-95EC-6F93B80871BC}"/>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2. Mục tiêu của đề tài</a:t>
            </a:r>
          </a:p>
        </p:txBody>
      </p:sp>
      <p:sp>
        <p:nvSpPr>
          <p:cNvPr id="4" name="Footer Placeholder 3">
            <a:extLst>
              <a:ext uri="{FF2B5EF4-FFF2-40B4-BE49-F238E27FC236}">
                <a16:creationId xmlns:a16="http://schemas.microsoft.com/office/drawing/2014/main" id="{B1D84217-1660-11EA-A8A4-059BD01D957B}"/>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685D9F2-F00B-4F68-3DE5-B5E9E3ECE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348588184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C8126-E85E-17D5-C12C-1FFCF58C0F0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B8666DB-1970-9B4D-5127-F452F7970A5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BBC71-C337-CA37-7705-F480D76C535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99490902-323F-CBBC-4F9A-71098258B17E}"/>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người học</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87FCE995-1032-2E22-7571-EC272D1D2C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a:extLst>
              <a:ext uri="{FF2B5EF4-FFF2-40B4-BE49-F238E27FC236}">
                <a16:creationId xmlns:a16="http://schemas.microsoft.com/office/drawing/2014/main" id="{AAFF17EB-E482-4B7C-E0C4-199392C94DE9}"/>
              </a:ext>
            </a:extLst>
          </p:cNvPr>
          <p:cNvPicPr>
            <a:picLocks noChangeAspect="1"/>
          </p:cNvPicPr>
          <p:nvPr/>
        </p:nvPicPr>
        <p:blipFill>
          <a:blip r:embed="rId3"/>
          <a:srcRect b="2764"/>
          <a:stretch>
            <a:fillRect/>
          </a:stretch>
        </p:blipFill>
        <p:spPr>
          <a:xfrm>
            <a:off x="599596" y="1161700"/>
            <a:ext cx="7361936" cy="5689266"/>
          </a:xfrm>
          <a:prstGeom prst="rect">
            <a:avLst/>
          </a:prstGeom>
          <a:ln>
            <a:solidFill>
              <a:schemeClr val="bg2">
                <a:lumMod val="90000"/>
              </a:schemeClr>
            </a:solidFill>
          </a:ln>
        </p:spPr>
      </p:pic>
      <p:pic>
        <p:nvPicPr>
          <p:cNvPr id="12" name="Picture 11" descr="A screenshot of a computer&#10;&#10;AI-generated content may be incorrect.">
            <a:extLst>
              <a:ext uri="{FF2B5EF4-FFF2-40B4-BE49-F238E27FC236}">
                <a16:creationId xmlns:a16="http://schemas.microsoft.com/office/drawing/2014/main" id="{C73C0987-422F-6693-6D30-E53BCB577C1C}"/>
              </a:ext>
            </a:extLst>
          </p:cNvPr>
          <p:cNvPicPr>
            <a:picLocks noChangeAspect="1"/>
          </p:cNvPicPr>
          <p:nvPr/>
        </p:nvPicPr>
        <p:blipFill>
          <a:blip r:embed="rId4"/>
          <a:srcRect l="1043" t="1901" r="1741" b="37863"/>
          <a:stretch>
            <a:fillRect/>
          </a:stretch>
        </p:blipFill>
        <p:spPr>
          <a:xfrm>
            <a:off x="8216265" y="1161700"/>
            <a:ext cx="3322320" cy="3225924"/>
          </a:xfrm>
          <a:prstGeom prst="rect">
            <a:avLst/>
          </a:prstGeom>
          <a:ln>
            <a:noFill/>
          </a:ln>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D0CEC113-6011-3F07-9677-0D57CF4F1C18}"/>
              </a:ext>
            </a:extLst>
          </p:cNvPr>
          <p:cNvPicPr>
            <a:picLocks noChangeAspect="1"/>
          </p:cNvPicPr>
          <p:nvPr/>
        </p:nvPicPr>
        <p:blipFill>
          <a:blip r:embed="rId5"/>
          <a:srcRect l="1809" t="1092" r="-782" b="413"/>
          <a:stretch>
            <a:fillRect/>
          </a:stretch>
        </p:blipFill>
        <p:spPr>
          <a:xfrm>
            <a:off x="8216265" y="4607973"/>
            <a:ext cx="3337621" cy="184724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21335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DC08D-742E-3E5A-0B29-A1D1045000A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4A9EA18-2D67-5F32-9067-A0C6D5CED2B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ABE37-5734-9AFF-A983-F6F6F81805D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44E5BD93-678D-DE02-AD04-A1F144572FC9}"/>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02B32983-C322-29E2-C4D2-70AF0BD270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a:extLst>
              <a:ext uri="{FF2B5EF4-FFF2-40B4-BE49-F238E27FC236}">
                <a16:creationId xmlns:a16="http://schemas.microsoft.com/office/drawing/2014/main" id="{66663CE1-8E59-852E-F479-F89BB89B4CC8}"/>
              </a:ext>
            </a:extLst>
          </p:cNvPr>
          <p:cNvPicPr>
            <a:picLocks noChangeAspect="1"/>
          </p:cNvPicPr>
          <p:nvPr/>
        </p:nvPicPr>
        <p:blipFill>
          <a:blip r:embed="rId3"/>
          <a:stretch>
            <a:fillRect/>
          </a:stretch>
        </p:blipFill>
        <p:spPr>
          <a:xfrm>
            <a:off x="653415" y="1184215"/>
            <a:ext cx="10885170" cy="5482477"/>
          </a:xfrm>
          <a:prstGeom prst="rect">
            <a:avLst/>
          </a:prstGeom>
          <a:ln>
            <a:solidFill>
              <a:schemeClr val="bg2">
                <a:lumMod val="90000"/>
              </a:schemeClr>
            </a:solidFill>
          </a:ln>
        </p:spPr>
      </p:pic>
    </p:spTree>
    <p:extLst>
      <p:ext uri="{BB962C8B-B14F-4D97-AF65-F5344CB8AC3E}">
        <p14:creationId xmlns:p14="http://schemas.microsoft.com/office/powerpoint/2010/main" val="2408495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C6D53-5B26-61ED-FD0F-6589689CA72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D3579E2-6DC6-E543-3DE4-983161F455B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2E6A2-825F-F6A4-BCF8-177EFE3033F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2119DEDA-FD3F-EACE-33C5-9E4C16CC7433}"/>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 (thêm khóa học)</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114D476-7F4C-0B40-3376-1C55B58571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A5266B8A-8B0D-0E76-7CDC-78919CCA9C14}"/>
              </a:ext>
            </a:extLst>
          </p:cNvPr>
          <p:cNvPicPr>
            <a:picLocks noChangeAspect="1"/>
          </p:cNvPicPr>
          <p:nvPr/>
        </p:nvPicPr>
        <p:blipFill>
          <a:blip r:embed="rId3"/>
          <a:srcRect l="26651" t="3790" r="26457" b="3851"/>
          <a:stretch>
            <a:fillRect/>
          </a:stretch>
        </p:blipFill>
        <p:spPr>
          <a:xfrm>
            <a:off x="3459331" y="1221542"/>
            <a:ext cx="5273337" cy="54540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86371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C79E-425B-3C84-5DA7-85A87D379D1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5FEE55CA-BA15-69F8-4D61-7EA83DDE4FC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DB305-F5C0-B983-FC82-311A58C0334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420B60A-911B-5659-53F3-63EA8437C71A}"/>
              </a:ext>
            </a:extLst>
          </p:cNvPr>
          <p:cNvSpPr>
            <a:spLocks noGrp="1"/>
          </p:cNvSpPr>
          <p:nvPr>
            <p:ph sz="half" idx="1"/>
          </p:nvPr>
        </p:nvSpPr>
        <p:spPr>
          <a:xfrm>
            <a:off x="653415" y="762450"/>
            <a:ext cx="10885170" cy="5913120"/>
          </a:xfrm>
        </p:spPr>
        <p:txBody>
          <a:bodyPr>
            <a:normAutofit/>
          </a:bodyPr>
          <a:lstStyle/>
          <a:p>
            <a:pPr marL="352425" indent="0">
              <a:buNone/>
            </a:pPr>
            <a:r>
              <a:rPr lang="en-US" sz="2400" b="1"/>
              <a:t>Quy trình tổng quát chức năng xuất Excel</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3E539B6-83EF-DC57-E6BE-B6C4669474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F0628CA0-4356-3FC9-4475-62B33910B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618" y="1538371"/>
            <a:ext cx="4576763" cy="5057263"/>
          </a:xfrm>
          <a:prstGeom prst="rect">
            <a:avLst/>
          </a:prstGeom>
        </p:spPr>
      </p:pic>
    </p:spTree>
    <p:extLst>
      <p:ext uri="{BB962C8B-B14F-4D97-AF65-F5344CB8AC3E}">
        <p14:creationId xmlns:p14="http://schemas.microsoft.com/office/powerpoint/2010/main" val="309826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F94E3-3160-6862-858C-1405ADFFE35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5DE87BC-649F-607A-8D42-5114B9F68DE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C9185-E22B-5721-759F-4CBEBE13E8E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F911923-5106-FB24-8FB3-90C9FE0BA9E7}"/>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 (danh sách sinh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AA59F1E-1396-B555-F044-AF31042016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a:extLst>
              <a:ext uri="{FF2B5EF4-FFF2-40B4-BE49-F238E27FC236}">
                <a16:creationId xmlns:a16="http://schemas.microsoft.com/office/drawing/2014/main" id="{645077FB-F832-D032-052D-9D9896232995}"/>
              </a:ext>
            </a:extLst>
          </p:cNvPr>
          <p:cNvPicPr>
            <a:picLocks noChangeAspect="1"/>
          </p:cNvPicPr>
          <p:nvPr/>
        </p:nvPicPr>
        <p:blipFill>
          <a:blip r:embed="rId3"/>
          <a:stretch>
            <a:fillRect/>
          </a:stretch>
        </p:blipFill>
        <p:spPr>
          <a:xfrm>
            <a:off x="245107" y="1812764"/>
            <a:ext cx="5987018" cy="4351147"/>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ACB4BFFC-4584-6084-8710-256CDA142587}"/>
              </a:ext>
            </a:extLst>
          </p:cNvPr>
          <p:cNvPicPr>
            <a:picLocks noChangeAspect="1"/>
          </p:cNvPicPr>
          <p:nvPr/>
        </p:nvPicPr>
        <p:blipFill>
          <a:blip r:embed="rId4"/>
          <a:stretch>
            <a:fillRect/>
          </a:stretch>
        </p:blipFill>
        <p:spPr>
          <a:xfrm>
            <a:off x="6412269" y="2394594"/>
            <a:ext cx="5668334" cy="3031968"/>
          </a:xfrm>
          <a:prstGeom prst="rect">
            <a:avLst/>
          </a:prstGeom>
        </p:spPr>
      </p:pic>
    </p:spTree>
    <p:extLst>
      <p:ext uri="{BB962C8B-B14F-4D97-AF65-F5344CB8AC3E}">
        <p14:creationId xmlns:p14="http://schemas.microsoft.com/office/powerpoint/2010/main" val="3508925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30BA0-FEFD-5D8E-45DA-E802D90ADE0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CDAD824-97B3-0B6E-12D0-E8C12345544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DBF86-F7E9-8E3E-2F70-4DCB8FC0CAA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577BD87-F03D-6F58-18DB-71BDF1894895}"/>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tập</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EB0C8F9-75D9-7B16-1B99-C7E9946D41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6C70AD3-58A0-64F0-A6ED-25AD545778AD}"/>
              </a:ext>
            </a:extLst>
          </p:cNvPr>
          <p:cNvPicPr>
            <a:picLocks noChangeAspect="1"/>
          </p:cNvPicPr>
          <p:nvPr/>
        </p:nvPicPr>
        <p:blipFill>
          <a:blip r:embed="rId3"/>
          <a:srcRect t="-103" b="25151"/>
          <a:stretch>
            <a:fillRect/>
          </a:stretch>
        </p:blipFill>
        <p:spPr>
          <a:xfrm>
            <a:off x="196330" y="1183292"/>
            <a:ext cx="11799339" cy="5403501"/>
          </a:xfrm>
          <a:prstGeom prst="rect">
            <a:avLst/>
          </a:prstGeom>
          <a:ln>
            <a:solidFill>
              <a:schemeClr val="bg2">
                <a:lumMod val="90000"/>
              </a:schemeClr>
            </a:solidFill>
          </a:ln>
        </p:spPr>
      </p:pic>
    </p:spTree>
    <p:extLst>
      <p:ext uri="{BB962C8B-B14F-4D97-AF65-F5344CB8AC3E}">
        <p14:creationId xmlns:p14="http://schemas.microsoft.com/office/powerpoint/2010/main" val="826559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2D13F-D65C-09F5-8C45-57C502F7BA1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03502ADC-2FDE-2D59-F0D0-BCDB8E1EA671}"/>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F427D-3C35-F7CF-DD43-2FFC2EA85E4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375F4CB2-DAAF-A836-4212-B5A4EE665CE2}"/>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tập (chấm điểm, xuất Excel)</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8788C74-931C-8FC2-1227-7923831A90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a:extLst>
              <a:ext uri="{FF2B5EF4-FFF2-40B4-BE49-F238E27FC236}">
                <a16:creationId xmlns:a16="http://schemas.microsoft.com/office/drawing/2014/main" id="{19A2A213-A1AA-ECA3-3A17-022959449575}"/>
              </a:ext>
            </a:extLst>
          </p:cNvPr>
          <p:cNvPicPr>
            <a:picLocks noChangeAspect="1"/>
          </p:cNvPicPr>
          <p:nvPr/>
        </p:nvPicPr>
        <p:blipFill>
          <a:blip r:embed="rId3"/>
          <a:stretch>
            <a:fillRect/>
          </a:stretch>
        </p:blipFill>
        <p:spPr>
          <a:xfrm>
            <a:off x="200174" y="1552643"/>
            <a:ext cx="5570312" cy="5084312"/>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E0388104-D722-BF82-867C-35D8047663B7}"/>
              </a:ext>
            </a:extLst>
          </p:cNvPr>
          <p:cNvPicPr>
            <a:picLocks noChangeAspect="1"/>
          </p:cNvPicPr>
          <p:nvPr/>
        </p:nvPicPr>
        <p:blipFill>
          <a:blip r:embed="rId4"/>
          <a:srcRect r="6901"/>
          <a:stretch>
            <a:fillRect/>
          </a:stretch>
        </p:blipFill>
        <p:spPr>
          <a:xfrm>
            <a:off x="5892238" y="3429000"/>
            <a:ext cx="6210961" cy="1671320"/>
          </a:xfrm>
          <a:prstGeom prst="rect">
            <a:avLst/>
          </a:prstGeom>
        </p:spPr>
      </p:pic>
    </p:spTree>
    <p:extLst>
      <p:ext uri="{BB962C8B-B14F-4D97-AF65-F5344CB8AC3E}">
        <p14:creationId xmlns:p14="http://schemas.microsoft.com/office/powerpoint/2010/main" val="3999444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F8048-D55F-8D99-86E2-4C7D4FD9C4D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E283729-5937-111F-4DC3-189472904B1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3078D-1836-1D13-018A-10F239BDD1B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3A787827-A88C-0A14-9BF5-162C8BA2139C}"/>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tập (thêm bài tập)</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12273A38-DBE1-0865-58B1-20A10C712E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422D987F-EB91-3ADF-75FE-31EC6CE9C271}"/>
              </a:ext>
            </a:extLst>
          </p:cNvPr>
          <p:cNvPicPr>
            <a:picLocks noChangeAspect="1"/>
          </p:cNvPicPr>
          <p:nvPr/>
        </p:nvPicPr>
        <p:blipFill>
          <a:blip r:embed="rId3"/>
          <a:srcRect l="1687" t="980" r="1679" b="1466"/>
          <a:stretch>
            <a:fillRect/>
          </a:stretch>
        </p:blipFill>
        <p:spPr>
          <a:xfrm>
            <a:off x="3878580" y="1282700"/>
            <a:ext cx="4434840" cy="54476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4219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1EAED-9C46-B485-CD44-54CF8C369D6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1CD3EBE-18CA-7970-9C11-8931E827A5B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51ED6-46DF-84AA-0CDD-15C14195D4B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21C75CCD-D95F-2E1F-8C7D-2EF1EE856D9F}"/>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1BB272FB-2384-A53D-DD0C-BB2CD663B4B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F5239DC2-C0BE-DF4A-0064-5D93207F81F6}"/>
              </a:ext>
            </a:extLst>
          </p:cNvPr>
          <p:cNvPicPr>
            <a:picLocks noChangeAspect="1"/>
          </p:cNvPicPr>
          <p:nvPr/>
        </p:nvPicPr>
        <p:blipFill>
          <a:blip r:embed="rId3"/>
          <a:stretch>
            <a:fillRect/>
          </a:stretch>
        </p:blipFill>
        <p:spPr>
          <a:xfrm>
            <a:off x="148961" y="1287447"/>
            <a:ext cx="11974720" cy="5388123"/>
          </a:xfrm>
          <a:prstGeom prst="rect">
            <a:avLst/>
          </a:prstGeom>
        </p:spPr>
      </p:pic>
    </p:spTree>
    <p:extLst>
      <p:ext uri="{BB962C8B-B14F-4D97-AF65-F5344CB8AC3E}">
        <p14:creationId xmlns:p14="http://schemas.microsoft.com/office/powerpoint/2010/main" val="347714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7B4B-7594-E7D6-F3C2-73F9007877A9}"/>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E5A1EBE-9319-D710-D4C2-A9C13A54094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ABB24-D9D9-939E-FA85-9FC14884D15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5770634-8C60-9137-8175-3A2AE73BDE38}"/>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 (xem danh sách lượt làm bài)</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721D727A-E1F8-B884-01C4-0902D5A4AD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4C0B610-FA62-856F-A410-62DE4DB3002F}"/>
              </a:ext>
            </a:extLst>
          </p:cNvPr>
          <p:cNvPicPr>
            <a:picLocks noChangeAspect="1"/>
          </p:cNvPicPr>
          <p:nvPr/>
        </p:nvPicPr>
        <p:blipFill>
          <a:blip r:embed="rId3"/>
          <a:srcRect b="4317"/>
          <a:stretch>
            <a:fillRect/>
          </a:stretch>
        </p:blipFill>
        <p:spPr>
          <a:xfrm>
            <a:off x="675007" y="1195277"/>
            <a:ext cx="10841985" cy="5480293"/>
          </a:xfrm>
          <a:prstGeom prst="rect">
            <a:avLst/>
          </a:prstGeom>
        </p:spPr>
      </p:pic>
    </p:spTree>
    <p:extLst>
      <p:ext uri="{BB962C8B-B14F-4D97-AF65-F5344CB8AC3E}">
        <p14:creationId xmlns:p14="http://schemas.microsoft.com/office/powerpoint/2010/main" val="640430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C7FFF-4359-CD33-2A1F-27430521B1F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BD7A6DB-1302-BF84-7766-08A6BDCA82F9}"/>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82578-224C-7D94-C5C0-4C6A2D8C54E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2. Mục tiêu của đề tài</a:t>
            </a:r>
          </a:p>
        </p:txBody>
      </p:sp>
      <p:sp>
        <p:nvSpPr>
          <p:cNvPr id="3" name="Content Placeholder 2">
            <a:extLst>
              <a:ext uri="{FF2B5EF4-FFF2-40B4-BE49-F238E27FC236}">
                <a16:creationId xmlns:a16="http://schemas.microsoft.com/office/drawing/2014/main" id="{91C72E49-E1F3-D7C3-55AF-414DA1FCF278}"/>
              </a:ext>
            </a:extLst>
          </p:cNvPr>
          <p:cNvSpPr>
            <a:spLocks noGrp="1"/>
          </p:cNvSpPr>
          <p:nvPr>
            <p:ph sz="half" idx="1"/>
          </p:nvPr>
        </p:nvSpPr>
        <p:spPr>
          <a:xfrm>
            <a:off x="653415" y="880110"/>
            <a:ext cx="10885170" cy="5913120"/>
          </a:xfrm>
        </p:spPr>
        <p:txBody>
          <a:bodyPr>
            <a:normAutofit/>
          </a:bodyPr>
          <a:lstStyle/>
          <a:p>
            <a:pPr marL="352425" indent="0">
              <a:buNone/>
            </a:pPr>
            <a:r>
              <a:rPr lang="vi-VN" sz="2400" b="1">
                <a:cs typeface="Arial" panose="020B0604020202020204" pitchFamily="34" charset="0"/>
              </a:rPr>
              <a:t>Mục tiêu chung:  </a:t>
            </a:r>
          </a:p>
          <a:p>
            <a:pPr marL="695325" indent="-342900"/>
            <a:r>
              <a:rPr lang="vi-VN" sz="2400">
                <a:cs typeface="Arial" panose="020B0604020202020204" pitchFamily="34" charset="0"/>
              </a:rPr>
              <a:t>Xây dựng hệ thống eLearning tích hợp LMS và Market Course.  </a:t>
            </a:r>
          </a:p>
          <a:p>
            <a:pPr marL="695325" indent="-342900"/>
            <a:r>
              <a:rPr lang="vi-VN" sz="2400">
                <a:cs typeface="Arial" panose="020B0604020202020204" pitchFamily="34" charset="0"/>
              </a:rPr>
              <a:t>Nâng cao hiệu quả quản lý học tập và trải nghiệm người dùng.</a:t>
            </a:r>
            <a:endParaRPr lang="en-US" sz="2400">
              <a:cs typeface="Arial" panose="020B0604020202020204" pitchFamily="34" charset="0"/>
            </a:endParaRPr>
          </a:p>
          <a:p>
            <a:pPr marL="352425" indent="0">
              <a:buNone/>
            </a:pPr>
            <a:endParaRPr lang="vi-VN" sz="2400">
              <a:cs typeface="Arial" panose="020B0604020202020204" pitchFamily="34" charset="0"/>
            </a:endParaRPr>
          </a:p>
          <a:p>
            <a:pPr marL="352425" indent="0">
              <a:buNone/>
            </a:pPr>
            <a:r>
              <a:rPr lang="vi-VN" sz="2400" b="1">
                <a:cs typeface="Arial" panose="020B0604020202020204" pitchFamily="34" charset="0"/>
              </a:rPr>
              <a:t>Mục tiêu cụ thể:  </a:t>
            </a:r>
          </a:p>
          <a:p>
            <a:pPr marL="695325" indent="-342900"/>
            <a:r>
              <a:rPr lang="vi-VN" sz="2400">
                <a:cs typeface="Arial" panose="020B0604020202020204" pitchFamily="34" charset="0"/>
              </a:rPr>
              <a:t>Quản lý</a:t>
            </a:r>
            <a:r>
              <a:rPr lang="en-US" sz="2400">
                <a:cs typeface="Arial" panose="020B0604020202020204" pitchFamily="34" charset="0"/>
              </a:rPr>
              <a:t> học tập và</a:t>
            </a:r>
            <a:r>
              <a:rPr lang="vi-VN" sz="2400">
                <a:cs typeface="Arial" panose="020B0604020202020204" pitchFamily="34" charset="0"/>
              </a:rPr>
              <a:t> thông tin người học, khóa học, bài kiểm tra.  </a:t>
            </a:r>
          </a:p>
          <a:p>
            <a:pPr marL="695325" indent="-342900"/>
            <a:r>
              <a:rPr lang="vi-VN" sz="2400">
                <a:cs typeface="Arial" panose="020B0604020202020204" pitchFamily="34" charset="0"/>
              </a:rPr>
              <a:t>Tăng cường tương tác qua diễn đàn, chat, và thông báo tự động.  </a:t>
            </a:r>
          </a:p>
          <a:p>
            <a:pPr marL="695325" indent="-342900"/>
            <a:r>
              <a:rPr lang="vi-VN" sz="2400">
                <a:cs typeface="Arial" panose="020B0604020202020204" pitchFamily="34" charset="0"/>
              </a:rPr>
              <a:t>Tích hợp AI: chatbot hỗ trợ, tạo bài trắc nghiệm tự động.  </a:t>
            </a:r>
            <a:endParaRPr lang="en-US" sz="2400">
              <a:cs typeface="Arial" panose="020B0604020202020204" pitchFamily="34" charset="0"/>
            </a:endParaRPr>
          </a:p>
          <a:p>
            <a:pPr marL="695325" indent="-342900"/>
            <a:r>
              <a:rPr lang="en-US" sz="2400">
                <a:latin typeface="Arial" panose="020B0604020202020204" pitchFamily="34" charset="0"/>
                <a:cs typeface="Arial" panose="020B0604020202020204" pitchFamily="34" charset="0"/>
              </a:rPr>
              <a:t>Quản lý tài chính và thống kê.</a:t>
            </a:r>
            <a:endParaRPr lang="vi-VN" sz="2400">
              <a:latin typeface="Arial" panose="020B0604020202020204" pitchFamily="34" charset="0"/>
              <a:cs typeface="Arial" panose="020B0604020202020204" pitchFamily="34" charset="0"/>
            </a:endParaRPr>
          </a:p>
          <a:p>
            <a:pPr marL="695325" indent="-342900"/>
            <a:r>
              <a:rPr lang="vi-VN" sz="2400">
                <a:cs typeface="Arial" panose="020B0604020202020204" pitchFamily="34" charset="0"/>
              </a:rPr>
              <a:t>Hỗ trợ thanh toán trực tuyế</a:t>
            </a:r>
            <a:r>
              <a:rPr lang="en-US" sz="2400">
                <a:cs typeface="Arial" panose="020B0604020202020204" pitchFamily="34" charset="0"/>
              </a:rPr>
              <a:t>n.</a:t>
            </a:r>
          </a:p>
          <a:p>
            <a:pPr marL="695325" indent="-342900"/>
            <a:r>
              <a:rPr lang="en-US" sz="2400"/>
              <a:t>Hỗ trợ điểm danh tự động cho lớp học trực tuyến</a:t>
            </a:r>
            <a:r>
              <a:rPr lang="vi-VN" sz="2400">
                <a:cs typeface="Arial" panose="020B0604020202020204" pitchFamily="34" charset="0"/>
              </a:rPr>
              <a:t>.</a:t>
            </a:r>
            <a:endParaRPr lang="en-US" sz="2400">
              <a:cs typeface="Arial" panose="020B0604020202020204" pitchFamily="34" charset="0"/>
            </a:endParaRP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sp>
        <p:nvSpPr>
          <p:cNvPr id="4" name="Footer Placeholder 3">
            <a:extLst>
              <a:ext uri="{FF2B5EF4-FFF2-40B4-BE49-F238E27FC236}">
                <a16:creationId xmlns:a16="http://schemas.microsoft.com/office/drawing/2014/main" id="{7E48CA0E-666A-FB77-11F9-F5CF57C909CF}"/>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01B6D5C-DBBD-DAA5-1D73-C25CEA41AB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663483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AFB86-89C1-9E4E-3422-0F795E2A149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5166A1E-D159-3F12-4E9F-169648CD709A}"/>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74E48-EFF7-2F3F-2776-6C9FDE83497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9C6CEDF-200A-B1D6-E3FE-0EBC488A59D7}"/>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 (xem bài làm)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BD75B3C9-12FD-B2EC-6EBD-83F2027483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549B19F6-B2D8-5C1A-E9E5-5F3DE24841D7}"/>
              </a:ext>
            </a:extLst>
          </p:cNvPr>
          <p:cNvPicPr>
            <a:picLocks noChangeAspect="1"/>
          </p:cNvPicPr>
          <p:nvPr/>
        </p:nvPicPr>
        <p:blipFill>
          <a:blip r:embed="rId3"/>
          <a:srcRect l="1975" t="967" r="514" b="1188"/>
          <a:stretch>
            <a:fillRect/>
          </a:stretch>
        </p:blipFill>
        <p:spPr>
          <a:xfrm>
            <a:off x="3970019" y="1303020"/>
            <a:ext cx="3982721" cy="52273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1193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31AE8-9389-7C63-E4DE-A13FB4D134E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4EC147E-B466-8264-ECF2-6326FECAF8FF}"/>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EE0EF-2A88-5463-161A-4582498BBBF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9E7B5916-652B-139D-6D41-3CB005986DA3}"/>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 (xuất Excel)</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4338105-C7B0-7788-ACB1-D1EACD2517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6" name="Picture 15">
            <a:extLst>
              <a:ext uri="{FF2B5EF4-FFF2-40B4-BE49-F238E27FC236}">
                <a16:creationId xmlns:a16="http://schemas.microsoft.com/office/drawing/2014/main" id="{DC551568-9F6E-C3BE-8ABC-04014DE73FAC}"/>
              </a:ext>
            </a:extLst>
          </p:cNvPr>
          <p:cNvPicPr>
            <a:picLocks noChangeAspect="1"/>
          </p:cNvPicPr>
          <p:nvPr/>
        </p:nvPicPr>
        <p:blipFill>
          <a:blip r:embed="rId3"/>
          <a:stretch>
            <a:fillRect/>
          </a:stretch>
        </p:blipFill>
        <p:spPr>
          <a:xfrm>
            <a:off x="489105" y="1331541"/>
            <a:ext cx="11402008" cy="2571390"/>
          </a:xfrm>
          <a:prstGeom prst="rect">
            <a:avLst/>
          </a:prstGeom>
        </p:spPr>
      </p:pic>
    </p:spTree>
    <p:extLst>
      <p:ext uri="{BB962C8B-B14F-4D97-AF65-F5344CB8AC3E}">
        <p14:creationId xmlns:p14="http://schemas.microsoft.com/office/powerpoint/2010/main" val="3249083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855C4-C807-792C-E61E-4589BCF358E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9D5BD90-A980-F5BD-79F0-0C6C717D58B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46098B-CBAF-7618-F5B9-9627E02DBC3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615481C-0907-48B5-B347-8FC7D6F61CA3}"/>
              </a:ext>
            </a:extLst>
          </p:cNvPr>
          <p:cNvSpPr>
            <a:spLocks noGrp="1"/>
          </p:cNvSpPr>
          <p:nvPr>
            <p:ph sz="half" idx="1"/>
          </p:nvPr>
        </p:nvSpPr>
        <p:spPr>
          <a:xfrm>
            <a:off x="693736" y="762450"/>
            <a:ext cx="10885170" cy="5913120"/>
          </a:xfrm>
        </p:spPr>
        <p:txBody>
          <a:bodyPr>
            <a:normAutofit/>
          </a:bodyPr>
          <a:lstStyle/>
          <a:p>
            <a:pPr marL="352425" indent="0">
              <a:buNone/>
            </a:pPr>
            <a:r>
              <a:rPr lang="en-US" sz="2400" b="1"/>
              <a:t>Quy trình tổng quát chức năng tạo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9094190-04F3-0C18-06D8-E936621E56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a:extLst>
              <a:ext uri="{FF2B5EF4-FFF2-40B4-BE49-F238E27FC236}">
                <a16:creationId xmlns:a16="http://schemas.microsoft.com/office/drawing/2014/main" id="{39A289D4-0DE7-DE4D-C78B-83D1B8C66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336" y="1332045"/>
            <a:ext cx="5111424" cy="5411655"/>
          </a:xfrm>
          <a:prstGeom prst="rect">
            <a:avLst/>
          </a:prstGeom>
        </p:spPr>
      </p:pic>
    </p:spTree>
    <p:extLst>
      <p:ext uri="{BB962C8B-B14F-4D97-AF65-F5344CB8AC3E}">
        <p14:creationId xmlns:p14="http://schemas.microsoft.com/office/powerpoint/2010/main" val="4149167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9B45-8053-B739-7EB9-39CD5F1311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E5C6C8F-BBF1-FB1C-19FD-154D622D71B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DA3AF-31DF-8328-3A2E-8D72C225A93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9C2AFFD-BB23-ECD7-291A-26FEA0D628F4}"/>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bài trắc nghiệm (thêm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EC426C5-C1D9-6ABA-2584-2098DFEAE3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a:extLst>
              <a:ext uri="{FF2B5EF4-FFF2-40B4-BE49-F238E27FC236}">
                <a16:creationId xmlns:a16="http://schemas.microsoft.com/office/drawing/2014/main" id="{974FE98C-1E99-5CA2-64C3-F90635C958EC}"/>
              </a:ext>
            </a:extLst>
          </p:cNvPr>
          <p:cNvPicPr>
            <a:picLocks noChangeAspect="1"/>
          </p:cNvPicPr>
          <p:nvPr/>
        </p:nvPicPr>
        <p:blipFill>
          <a:blip r:embed="rId3"/>
          <a:srcRect l="28317" t="933" r="28289" b="72400"/>
          <a:stretch>
            <a:fillRect/>
          </a:stretch>
        </p:blipFill>
        <p:spPr>
          <a:xfrm>
            <a:off x="209970" y="1538371"/>
            <a:ext cx="5300569" cy="4966116"/>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A470E46F-CB82-CAAC-4E86-168AB5D60F94}"/>
              </a:ext>
            </a:extLst>
          </p:cNvPr>
          <p:cNvPicPr>
            <a:picLocks noChangeAspect="1"/>
          </p:cNvPicPr>
          <p:nvPr/>
        </p:nvPicPr>
        <p:blipFill>
          <a:blip r:embed="rId3"/>
          <a:srcRect l="28317" t="27339" r="28289" b="53512"/>
          <a:stretch>
            <a:fillRect/>
          </a:stretch>
        </p:blipFill>
        <p:spPr>
          <a:xfrm>
            <a:off x="5697870" y="1893108"/>
            <a:ext cx="6314640" cy="42481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8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68746-400B-DD9A-385D-9BF082930D49}"/>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AC36E23-18C6-73B6-9851-7300A0A61F21}"/>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27FB1-B523-EC0A-1A60-1E5D89119C3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6AAEEA9-241E-02AB-8812-AD4347380BBA}"/>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bài trắc nghiệm (thêm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A62EB354-1003-4200-CA86-16C4471D9FC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a:extLst>
              <a:ext uri="{FF2B5EF4-FFF2-40B4-BE49-F238E27FC236}">
                <a16:creationId xmlns:a16="http://schemas.microsoft.com/office/drawing/2014/main" id="{A8FEFDB4-0207-3E2B-7E7A-BB671E96095B}"/>
              </a:ext>
            </a:extLst>
          </p:cNvPr>
          <p:cNvPicPr>
            <a:picLocks noChangeAspect="1"/>
          </p:cNvPicPr>
          <p:nvPr/>
        </p:nvPicPr>
        <p:blipFill>
          <a:blip r:embed="rId3"/>
          <a:srcRect l="28317" t="46223" r="28289" b="1362"/>
          <a:stretch>
            <a:fillRect/>
          </a:stretch>
        </p:blipFill>
        <p:spPr>
          <a:xfrm>
            <a:off x="132511" y="1178115"/>
            <a:ext cx="2985204" cy="549745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DB173BB-A81D-E999-F97D-4AB42AD9A324}"/>
              </a:ext>
            </a:extLst>
          </p:cNvPr>
          <p:cNvPicPr>
            <a:picLocks noChangeAspect="1"/>
          </p:cNvPicPr>
          <p:nvPr/>
        </p:nvPicPr>
        <p:blipFill>
          <a:blip r:embed="rId4"/>
          <a:srcRect b="7407"/>
          <a:stretch>
            <a:fillRect/>
          </a:stretch>
        </p:blipFill>
        <p:spPr>
          <a:xfrm>
            <a:off x="3338916" y="1553585"/>
            <a:ext cx="8720573" cy="4541965"/>
          </a:xfrm>
          <a:prstGeom prst="rect">
            <a:avLst/>
          </a:prstGeom>
        </p:spPr>
      </p:pic>
    </p:spTree>
    <p:extLst>
      <p:ext uri="{BB962C8B-B14F-4D97-AF65-F5344CB8AC3E}">
        <p14:creationId xmlns:p14="http://schemas.microsoft.com/office/powerpoint/2010/main" val="3219056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30CB1-974F-C494-FA96-183832B1AB9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BCCA17-ABF4-14B5-A614-407A960C5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0F27E-C4A2-1A06-8780-F25FF88D2D4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84354CD-8A84-5DA5-690B-A920F51E86A3}"/>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lịch dạy</a:t>
            </a:r>
          </a:p>
        </p:txBody>
      </p:sp>
      <p:pic>
        <p:nvPicPr>
          <p:cNvPr id="5" name="Picture 4" descr="A red logo with green text&#10;&#10;AI-generated content may be incorrect.">
            <a:extLst>
              <a:ext uri="{FF2B5EF4-FFF2-40B4-BE49-F238E27FC236}">
                <a16:creationId xmlns:a16="http://schemas.microsoft.com/office/drawing/2014/main" id="{7CB7A5CD-6555-8D1F-E9DB-24CAF5A9C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5D954F34-CAC9-4F14-7C0F-C083D50CFAFB}"/>
              </a:ext>
            </a:extLst>
          </p:cNvPr>
          <p:cNvPicPr>
            <a:picLocks noChangeAspect="1"/>
          </p:cNvPicPr>
          <p:nvPr/>
        </p:nvPicPr>
        <p:blipFill>
          <a:blip r:embed="rId3"/>
          <a:stretch>
            <a:fillRect/>
          </a:stretch>
        </p:blipFill>
        <p:spPr>
          <a:xfrm>
            <a:off x="70135" y="1204935"/>
            <a:ext cx="12051729" cy="4890615"/>
          </a:xfrm>
          <a:prstGeom prst="rect">
            <a:avLst/>
          </a:prstGeom>
          <a:ln>
            <a:solidFill>
              <a:schemeClr val="bg2">
                <a:lumMod val="90000"/>
              </a:schemeClr>
            </a:solidFill>
          </a:ln>
        </p:spPr>
      </p:pic>
    </p:spTree>
    <p:extLst>
      <p:ext uri="{BB962C8B-B14F-4D97-AF65-F5344CB8AC3E}">
        <p14:creationId xmlns:p14="http://schemas.microsoft.com/office/powerpoint/2010/main" val="631505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11433-6445-7408-21B4-C3ECEB09459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2ADB025-06EA-9504-B8CD-5BC89DD11D6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5A854-B3B0-BF76-547E-8332624C448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334C6309-7AE2-58E6-944D-2BE07C3B21ED}"/>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lịch dạy (thêm lịch dạy)</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BB7295A-58D0-AEFF-6987-A27930100C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hat&#10;&#10;AI-generated content may be incorrect.">
            <a:extLst>
              <a:ext uri="{FF2B5EF4-FFF2-40B4-BE49-F238E27FC236}">
                <a16:creationId xmlns:a16="http://schemas.microsoft.com/office/drawing/2014/main" id="{CB4842C5-05B7-FD3A-5901-B6D33ECDADA1}"/>
              </a:ext>
            </a:extLst>
          </p:cNvPr>
          <p:cNvPicPr>
            <a:picLocks noChangeAspect="1"/>
          </p:cNvPicPr>
          <p:nvPr/>
        </p:nvPicPr>
        <p:blipFill>
          <a:blip r:embed="rId3"/>
          <a:srcRect l="1553" t="1384" r="1553" b="1280"/>
          <a:stretch>
            <a:fillRect/>
          </a:stretch>
        </p:blipFill>
        <p:spPr>
          <a:xfrm>
            <a:off x="4353560" y="1290770"/>
            <a:ext cx="3484880" cy="547624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83017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A0B1A-190C-7538-2639-6F45F05EEAE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5FBBB9F-C02D-C974-B68A-16F324B27B38}"/>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A5A98-17EF-F202-E9B7-B1933FC45A88}"/>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9F81FB93-EEC5-7214-B74D-0A29F858D3EA}"/>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điểm danh</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0BC8C7E5-A665-4C2D-96F2-CEAB9D88F3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5773289C-28F9-0EE0-F2BD-E2733362BB94}"/>
              </a:ext>
            </a:extLst>
          </p:cNvPr>
          <p:cNvPicPr>
            <a:picLocks noChangeAspect="1"/>
          </p:cNvPicPr>
          <p:nvPr/>
        </p:nvPicPr>
        <p:blipFill>
          <a:blip r:embed="rId3"/>
          <a:stretch>
            <a:fillRect/>
          </a:stretch>
        </p:blipFill>
        <p:spPr>
          <a:xfrm>
            <a:off x="140199" y="1213250"/>
            <a:ext cx="11911602" cy="3998829"/>
          </a:xfrm>
          <a:prstGeom prst="rect">
            <a:avLst/>
          </a:prstGeom>
          <a:ln>
            <a:solidFill>
              <a:schemeClr val="bg2">
                <a:lumMod val="90000"/>
              </a:schemeClr>
            </a:solidFill>
          </a:ln>
        </p:spPr>
      </p:pic>
    </p:spTree>
    <p:extLst>
      <p:ext uri="{BB962C8B-B14F-4D97-AF65-F5344CB8AC3E}">
        <p14:creationId xmlns:p14="http://schemas.microsoft.com/office/powerpoint/2010/main" val="3213961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53CFC-88E9-282C-3668-BB0C21DD84D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D2625CF-CC11-58C6-1014-5A0C0EEBF12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D0281-FF5B-9B53-DD8B-3DB9D66E3C61}"/>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D264A8B-246B-8E4E-A43D-4EF13D0C72FF}"/>
              </a:ext>
            </a:extLst>
          </p:cNvPr>
          <p:cNvSpPr>
            <a:spLocks noGrp="1"/>
          </p:cNvSpPr>
          <p:nvPr>
            <p:ph sz="half" idx="1"/>
          </p:nvPr>
        </p:nvSpPr>
        <p:spPr>
          <a:xfrm>
            <a:off x="693736" y="790443"/>
            <a:ext cx="10885170" cy="5913120"/>
          </a:xfrm>
        </p:spPr>
        <p:txBody>
          <a:bodyPr>
            <a:normAutofit/>
          </a:bodyPr>
          <a:lstStyle/>
          <a:p>
            <a:pPr marL="352425" indent="0">
              <a:buNone/>
            </a:pPr>
            <a:r>
              <a:rPr lang="en-US" sz="2400" b="1"/>
              <a:t>Giao diện quản lý diễn đàn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28B5500-19D5-EE10-ADF5-4778E78083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5CC8A5E3-0856-B23E-9E80-3C0BE280EBD6}"/>
              </a:ext>
            </a:extLst>
          </p:cNvPr>
          <p:cNvPicPr>
            <a:picLocks noChangeAspect="1"/>
          </p:cNvPicPr>
          <p:nvPr/>
        </p:nvPicPr>
        <p:blipFill>
          <a:blip r:embed="rId3"/>
          <a:srcRect t="687"/>
          <a:stretch>
            <a:fillRect/>
          </a:stretch>
        </p:blipFill>
        <p:spPr>
          <a:xfrm>
            <a:off x="460599" y="1255505"/>
            <a:ext cx="11270802" cy="4346989"/>
          </a:xfrm>
          <a:prstGeom prst="rect">
            <a:avLst/>
          </a:prstGeom>
          <a:ln>
            <a:solidFill>
              <a:schemeClr val="bg2">
                <a:lumMod val="90000"/>
              </a:schemeClr>
            </a:solidFill>
          </a:ln>
        </p:spPr>
      </p:pic>
    </p:spTree>
    <p:extLst>
      <p:ext uri="{BB962C8B-B14F-4D97-AF65-F5344CB8AC3E}">
        <p14:creationId xmlns:p14="http://schemas.microsoft.com/office/powerpoint/2010/main" val="1641086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EA190-CA08-43F2-30C6-837A1BB613A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041E1CD-FD53-5116-E063-6A6171ECB54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04367-4ECF-0B89-B7A6-EA95E328DF7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C6BDDF11-F6BA-DB32-6FA7-586132301F9A}"/>
              </a:ext>
            </a:extLst>
          </p:cNvPr>
          <p:cNvSpPr>
            <a:spLocks noGrp="1"/>
          </p:cNvSpPr>
          <p:nvPr>
            <p:ph sz="half" idx="1"/>
          </p:nvPr>
        </p:nvSpPr>
        <p:spPr>
          <a:xfrm>
            <a:off x="693736" y="790443"/>
            <a:ext cx="10885170" cy="5913120"/>
          </a:xfrm>
        </p:spPr>
        <p:txBody>
          <a:bodyPr>
            <a:normAutofit/>
          </a:bodyPr>
          <a:lstStyle/>
          <a:p>
            <a:pPr marL="352425" indent="0">
              <a:buNone/>
            </a:pPr>
            <a:r>
              <a:rPr lang="en-US" sz="2400" b="1"/>
              <a:t>Giao diện quản lý diễn đàn (thêm bài đăng)</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BBC1121F-F167-3282-349D-1C8ABBA176E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hat&#10;&#10;AI-generated content may be incorrect.">
            <a:extLst>
              <a:ext uri="{FF2B5EF4-FFF2-40B4-BE49-F238E27FC236}">
                <a16:creationId xmlns:a16="http://schemas.microsoft.com/office/drawing/2014/main" id="{3B5E12C0-6C5A-1580-3691-5271B9A0F13E}"/>
              </a:ext>
            </a:extLst>
          </p:cNvPr>
          <p:cNvPicPr>
            <a:picLocks noChangeAspect="1"/>
          </p:cNvPicPr>
          <p:nvPr/>
        </p:nvPicPr>
        <p:blipFill>
          <a:blip r:embed="rId3"/>
          <a:srcRect l="1664" t="1447" r="1100" b="973"/>
          <a:stretch>
            <a:fillRect/>
          </a:stretch>
        </p:blipFill>
        <p:spPr>
          <a:xfrm>
            <a:off x="3424334" y="1250303"/>
            <a:ext cx="5113176" cy="550512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62444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99786-65FC-D9F8-56EB-9DAFF5249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19B65-457D-DAE4-FA61-DDBF675BBB7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3. Nội dung nghiên cứu</a:t>
            </a:r>
          </a:p>
        </p:txBody>
      </p:sp>
      <p:sp>
        <p:nvSpPr>
          <p:cNvPr id="4" name="Footer Placeholder 3">
            <a:extLst>
              <a:ext uri="{FF2B5EF4-FFF2-40B4-BE49-F238E27FC236}">
                <a16:creationId xmlns:a16="http://schemas.microsoft.com/office/drawing/2014/main" id="{53AE697C-525B-46E7-58BF-137E1E389372}"/>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3C525F67-2233-07B8-E335-EC5D95D028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229554416"/>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C3022-910F-A304-61A7-3C022ECC356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86F8488-0A96-1A82-258D-FB76032E6D9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8B68A-B354-7414-4CCA-E2D959354A6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94FF1AB-1168-A277-14A0-CB976F7D879C}"/>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đăng nhập quản trị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0F542AF-5883-1A6B-ABD5-CD7C178E6A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login form&#10;&#10;AI-generated content may be incorrect.">
            <a:extLst>
              <a:ext uri="{FF2B5EF4-FFF2-40B4-BE49-F238E27FC236}">
                <a16:creationId xmlns:a16="http://schemas.microsoft.com/office/drawing/2014/main" id="{57CE7C0A-2904-6E59-CC25-DEA11CDB72AE}"/>
              </a:ext>
            </a:extLst>
          </p:cNvPr>
          <p:cNvPicPr>
            <a:picLocks noChangeAspect="1"/>
          </p:cNvPicPr>
          <p:nvPr/>
        </p:nvPicPr>
        <p:blipFill>
          <a:blip r:embed="rId3"/>
          <a:srcRect b="2053"/>
          <a:stretch>
            <a:fillRect/>
          </a:stretch>
        </p:blipFill>
        <p:spPr>
          <a:xfrm>
            <a:off x="4338491" y="1140653"/>
            <a:ext cx="3515017" cy="5620992"/>
          </a:xfrm>
          <a:prstGeom prst="rect">
            <a:avLst/>
          </a:prstGeom>
        </p:spPr>
      </p:pic>
    </p:spTree>
    <p:extLst>
      <p:ext uri="{BB962C8B-B14F-4D97-AF65-F5344CB8AC3E}">
        <p14:creationId xmlns:p14="http://schemas.microsoft.com/office/powerpoint/2010/main" val="1967630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9A1AD-F85E-3014-4AE5-C4F07A35323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D46E6-837E-9BEB-6614-D9A83E808E5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8CA11-F905-627B-9435-2493DD20998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1FDB119-4EDC-6CB4-3FCC-0591FB2A97C0}"/>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khoa, ngành, chương trình đào tạo</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577C94D-BAB4-C7BF-9482-52C4D0A228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134C64A1-030F-B8FB-0F33-4F0FF8CB6C2C}"/>
              </a:ext>
            </a:extLst>
          </p:cNvPr>
          <p:cNvPicPr>
            <a:picLocks noChangeAspect="1"/>
          </p:cNvPicPr>
          <p:nvPr/>
        </p:nvPicPr>
        <p:blipFill>
          <a:blip r:embed="rId3"/>
          <a:stretch>
            <a:fillRect/>
          </a:stretch>
        </p:blipFill>
        <p:spPr>
          <a:xfrm>
            <a:off x="227179" y="1246111"/>
            <a:ext cx="11737642" cy="4137652"/>
          </a:xfrm>
          <a:prstGeom prst="rect">
            <a:avLst/>
          </a:prstGeom>
          <a:ln>
            <a:solidFill>
              <a:schemeClr val="bg2">
                <a:lumMod val="90000"/>
              </a:schemeClr>
            </a:solidFill>
          </a:ln>
        </p:spPr>
      </p:pic>
    </p:spTree>
    <p:extLst>
      <p:ext uri="{BB962C8B-B14F-4D97-AF65-F5344CB8AC3E}">
        <p14:creationId xmlns:p14="http://schemas.microsoft.com/office/powerpoint/2010/main" val="3018882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15D4A-780C-2413-FBBF-773AF954E33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D1550B9-B387-9BD5-F4A8-DCF6E9FD91E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B39DA-548D-518F-669C-CD38B24FBCF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761ABC76-2C26-70AF-0B95-A1EF3B761A0D}"/>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khoa, ngành, chương trình đào tạo (thêm, sửa) </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506B856-023A-FF8A-3232-F17D65F02CE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DFE80F76-2E25-1447-DC3F-C7F7C7D23BCC}"/>
              </a:ext>
            </a:extLst>
          </p:cNvPr>
          <p:cNvPicPr>
            <a:picLocks noChangeAspect="1"/>
          </p:cNvPicPr>
          <p:nvPr/>
        </p:nvPicPr>
        <p:blipFill>
          <a:blip r:embed="rId3"/>
          <a:srcRect b="1466"/>
          <a:stretch>
            <a:fillRect/>
          </a:stretch>
        </p:blipFill>
        <p:spPr>
          <a:xfrm>
            <a:off x="2884858" y="1406087"/>
            <a:ext cx="2947573" cy="225247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4364B40-DA84-75C3-E998-8BBF82321815}"/>
              </a:ext>
            </a:extLst>
          </p:cNvPr>
          <p:cNvPicPr>
            <a:picLocks noChangeAspect="1"/>
          </p:cNvPicPr>
          <p:nvPr/>
        </p:nvPicPr>
        <p:blipFill>
          <a:blip r:embed="rId4"/>
          <a:stretch>
            <a:fillRect/>
          </a:stretch>
        </p:blipFill>
        <p:spPr>
          <a:xfrm>
            <a:off x="5963486" y="1209497"/>
            <a:ext cx="3178454" cy="2449060"/>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10E074C0-F617-744C-F4AC-2B956C580E92}"/>
              </a:ext>
            </a:extLst>
          </p:cNvPr>
          <p:cNvPicPr>
            <a:picLocks noChangeAspect="1"/>
          </p:cNvPicPr>
          <p:nvPr/>
        </p:nvPicPr>
        <p:blipFill>
          <a:blip r:embed="rId5"/>
          <a:srcRect t="1317" r="1606" b="597"/>
          <a:stretch>
            <a:fillRect/>
          </a:stretch>
        </p:blipFill>
        <p:spPr>
          <a:xfrm>
            <a:off x="2922396" y="3765603"/>
            <a:ext cx="2910035" cy="2954239"/>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B5B58EE7-702F-F77E-4E29-05DFDA961AD4}"/>
              </a:ext>
            </a:extLst>
          </p:cNvPr>
          <p:cNvPicPr>
            <a:picLocks noChangeAspect="1"/>
          </p:cNvPicPr>
          <p:nvPr/>
        </p:nvPicPr>
        <p:blipFill>
          <a:blip r:embed="rId6"/>
          <a:stretch>
            <a:fillRect/>
          </a:stretch>
        </p:blipFill>
        <p:spPr>
          <a:xfrm>
            <a:off x="5963486" y="3765603"/>
            <a:ext cx="3225442" cy="29099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4590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4E6B1-1692-7307-35D2-E1FF6387A3E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BB8D10B-78AA-9FE0-3B70-BD0D5208EA4B}"/>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27656-6BB2-95B3-C214-E424E3EBDEB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2D96469-CEB5-2E2A-BD15-0FED3BC54341}"/>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khóa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2AE6158-0AAE-0926-EF44-DC8B59F075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A5DEA88-B024-18FF-E2BE-6C6FA577A4D5}"/>
              </a:ext>
            </a:extLst>
          </p:cNvPr>
          <p:cNvPicPr>
            <a:picLocks noChangeAspect="1"/>
          </p:cNvPicPr>
          <p:nvPr/>
        </p:nvPicPr>
        <p:blipFill>
          <a:blip r:embed="rId3"/>
          <a:srcRect l="1558" t="1016" r="2308" b="1059"/>
          <a:stretch>
            <a:fillRect/>
          </a:stretch>
        </p:blipFill>
        <p:spPr>
          <a:xfrm>
            <a:off x="4370071" y="1188720"/>
            <a:ext cx="3425189" cy="560451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0007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CA7D6-6713-423B-76FD-F9BBE7B09E3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AA7D52B-ACE1-3729-35AE-DF62D6A7BAEF}"/>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30A71-4155-CB58-9490-A9A7C4525B58}"/>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A2E12EC8-4A96-070B-7158-DE308850C90B}"/>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giảng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2BE19B4-6D30-D6B7-FBD2-8DE69BF938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1892908B-FAF2-EB87-1DE7-C00D652BE037}"/>
              </a:ext>
            </a:extLst>
          </p:cNvPr>
          <p:cNvPicPr>
            <a:picLocks noChangeAspect="1"/>
          </p:cNvPicPr>
          <p:nvPr/>
        </p:nvPicPr>
        <p:blipFill>
          <a:blip r:embed="rId3"/>
          <a:srcRect b="3050"/>
          <a:stretch>
            <a:fillRect/>
          </a:stretch>
        </p:blipFill>
        <p:spPr>
          <a:xfrm>
            <a:off x="548666" y="1275722"/>
            <a:ext cx="11094668" cy="5575244"/>
          </a:xfrm>
          <a:prstGeom prst="rect">
            <a:avLst/>
          </a:prstGeom>
          <a:ln>
            <a:solidFill>
              <a:schemeClr val="bg2">
                <a:lumMod val="90000"/>
              </a:schemeClr>
            </a:solidFill>
          </a:ln>
        </p:spPr>
      </p:pic>
    </p:spTree>
    <p:extLst>
      <p:ext uri="{BB962C8B-B14F-4D97-AF65-F5344CB8AC3E}">
        <p14:creationId xmlns:p14="http://schemas.microsoft.com/office/powerpoint/2010/main" val="3521138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666E0-0481-05B0-2775-143108DB8B3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EED5F6A-40BA-169B-CC6C-82DD326C2009}"/>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7C725-C616-2B55-1D5E-FD39385A3B9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96787918-D5C8-73DC-F0D8-7170F9F7FF44}"/>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giảng viên (thêm, sửa)</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F552A00-0658-CE69-A9E9-4CB42EE2CD8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a:extLst>
              <a:ext uri="{FF2B5EF4-FFF2-40B4-BE49-F238E27FC236}">
                <a16:creationId xmlns:a16="http://schemas.microsoft.com/office/drawing/2014/main" id="{B4A726B5-D7DB-E47F-5E38-B34E80AB6294}"/>
              </a:ext>
            </a:extLst>
          </p:cNvPr>
          <p:cNvPicPr>
            <a:picLocks noChangeAspect="1"/>
          </p:cNvPicPr>
          <p:nvPr/>
        </p:nvPicPr>
        <p:blipFill>
          <a:blip r:embed="rId3"/>
          <a:srcRect l="30480" t="2660" r="30652" b="2375"/>
          <a:stretch>
            <a:fillRect/>
          </a:stretch>
        </p:blipFill>
        <p:spPr>
          <a:xfrm>
            <a:off x="4431207" y="1240191"/>
            <a:ext cx="3276711" cy="55245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35066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5F976-0CDA-D92D-9C4D-9A78C50506D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1304C9A-1AB5-643F-E27D-33994AF4681A}"/>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1739D-AED0-1088-0240-09FB333B93C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C7488394-DFC5-E21E-05FD-891C9AA21CA6}"/>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giảng viên (đăng nhập với tư cách là giảng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49B96AC-23D3-E0F6-52B6-88854E06D4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a:extLst>
              <a:ext uri="{FF2B5EF4-FFF2-40B4-BE49-F238E27FC236}">
                <a16:creationId xmlns:a16="http://schemas.microsoft.com/office/drawing/2014/main" id="{B3B3C8C7-037C-507A-4952-F69A65E507FA}"/>
              </a:ext>
            </a:extLst>
          </p:cNvPr>
          <p:cNvPicPr>
            <a:picLocks noChangeAspect="1"/>
          </p:cNvPicPr>
          <p:nvPr/>
        </p:nvPicPr>
        <p:blipFill>
          <a:blip r:embed="rId3"/>
          <a:stretch>
            <a:fillRect/>
          </a:stretch>
        </p:blipFill>
        <p:spPr>
          <a:xfrm>
            <a:off x="303898" y="1209582"/>
            <a:ext cx="11664846" cy="5465988"/>
          </a:xfrm>
          <a:prstGeom prst="rect">
            <a:avLst/>
          </a:prstGeom>
          <a:ln>
            <a:solidFill>
              <a:schemeClr val="bg2">
                <a:lumMod val="90000"/>
              </a:schemeClr>
            </a:solidFill>
          </a:ln>
        </p:spPr>
      </p:pic>
    </p:spTree>
    <p:extLst>
      <p:ext uri="{BB962C8B-B14F-4D97-AF65-F5344CB8AC3E}">
        <p14:creationId xmlns:p14="http://schemas.microsoft.com/office/powerpoint/2010/main" val="2429170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CCF79-92E3-754B-CA5D-17ED667B2FB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36CE912-6CDC-98ED-B656-83B7CCC354E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A2CE7-5DD8-4973-42DC-3EA7649C60D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F8068F3-9BE2-F06F-8664-D7AE856C4D3D}"/>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A2568CE-AF91-1D1F-6BF7-AB2CAF0E22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6EC7524B-9A88-BDA5-EBC3-96DDA47A9FDD}"/>
              </a:ext>
            </a:extLst>
          </p:cNvPr>
          <p:cNvPicPr>
            <a:picLocks noChangeAspect="1"/>
          </p:cNvPicPr>
          <p:nvPr/>
        </p:nvPicPr>
        <p:blipFill>
          <a:blip r:embed="rId3"/>
          <a:srcRect b="8664"/>
          <a:stretch>
            <a:fillRect/>
          </a:stretch>
        </p:blipFill>
        <p:spPr>
          <a:xfrm>
            <a:off x="1301716" y="1250303"/>
            <a:ext cx="9588567" cy="5607697"/>
          </a:xfrm>
          <a:prstGeom prst="rect">
            <a:avLst/>
          </a:prstGeom>
          <a:ln>
            <a:solidFill>
              <a:schemeClr val="bg2">
                <a:lumMod val="90000"/>
              </a:schemeClr>
            </a:solidFill>
          </a:ln>
        </p:spPr>
      </p:pic>
    </p:spTree>
    <p:extLst>
      <p:ext uri="{BB962C8B-B14F-4D97-AF65-F5344CB8AC3E}">
        <p14:creationId xmlns:p14="http://schemas.microsoft.com/office/powerpoint/2010/main" val="4253567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178DF-50EE-BFFD-39AA-A755A9D7B02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305D286-A41D-B0E4-1157-C9F33E934271}"/>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AB892-650F-8338-A946-69FDD11F1B5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7606BF7-A58F-3213-EDE4-2359D9958FEC}"/>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lớp học (Thêm, sửa lớp và phân công giảng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32C816B9-D3AD-E012-FC4C-57E02194F5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E0301916-94B4-8789-E890-F5BC8077251B}"/>
              </a:ext>
            </a:extLst>
          </p:cNvPr>
          <p:cNvPicPr>
            <a:picLocks noChangeAspect="1"/>
          </p:cNvPicPr>
          <p:nvPr/>
        </p:nvPicPr>
        <p:blipFill>
          <a:blip r:embed="rId3"/>
          <a:srcRect l="2259" t="2962" r="1984" b="1767"/>
          <a:stretch>
            <a:fillRect/>
          </a:stretch>
        </p:blipFill>
        <p:spPr>
          <a:xfrm>
            <a:off x="398063" y="1517866"/>
            <a:ext cx="5645021" cy="4722006"/>
          </a:xfrm>
          <a:prstGeom prst="rect">
            <a:avLst/>
          </a:prstGeom>
          <a:effectLst>
            <a:outerShdw blurRad="63500" sx="102000" sy="102000" algn="ctr" rotWithShape="0">
              <a:prstClr val="black">
                <a:alpha val="40000"/>
              </a:prstClr>
            </a:outerShdw>
          </a:effectLst>
        </p:spPr>
      </p:pic>
      <p:pic>
        <p:nvPicPr>
          <p:cNvPr id="6" name="Picture 5" descr="A screenshot of a chat&#10;&#10;AI-generated content may be incorrect.">
            <a:extLst>
              <a:ext uri="{FF2B5EF4-FFF2-40B4-BE49-F238E27FC236}">
                <a16:creationId xmlns:a16="http://schemas.microsoft.com/office/drawing/2014/main" id="{9D309EAD-D5F5-D438-DCF5-35912DCBDC7E}"/>
              </a:ext>
            </a:extLst>
          </p:cNvPr>
          <p:cNvPicPr>
            <a:picLocks noChangeAspect="1"/>
          </p:cNvPicPr>
          <p:nvPr/>
        </p:nvPicPr>
        <p:blipFill>
          <a:blip r:embed="rId4"/>
          <a:srcRect l="4092" t="2236" r="2037" b="3057"/>
          <a:stretch>
            <a:fillRect/>
          </a:stretch>
        </p:blipFill>
        <p:spPr>
          <a:xfrm>
            <a:off x="6406491" y="1517866"/>
            <a:ext cx="5533068" cy="47220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74325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AB106-3BE8-D00C-72AC-73AC51741F0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15A35E5-3209-8D73-7257-0016877D9F60}"/>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B5DA0-8C22-D68D-3EE4-5803502FF05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41F7FD5D-D47D-27BF-D5F0-B8A3286B02E1}"/>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danh mục khóa học</a:t>
            </a: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4E01E02-DA07-9536-CAD1-355A42622C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50B7CEA4-ADE1-80B2-0617-3DCE8F3C3D93}"/>
              </a:ext>
            </a:extLst>
          </p:cNvPr>
          <p:cNvPicPr>
            <a:picLocks noChangeAspect="1"/>
          </p:cNvPicPr>
          <p:nvPr/>
        </p:nvPicPr>
        <p:blipFill>
          <a:blip r:embed="rId3"/>
          <a:stretch>
            <a:fillRect/>
          </a:stretch>
        </p:blipFill>
        <p:spPr>
          <a:xfrm>
            <a:off x="757467" y="1184070"/>
            <a:ext cx="10757707" cy="5491500"/>
          </a:xfrm>
          <a:prstGeom prst="rect">
            <a:avLst/>
          </a:prstGeom>
          <a:ln>
            <a:solidFill>
              <a:schemeClr val="bg2">
                <a:lumMod val="90000"/>
              </a:schemeClr>
            </a:solidFill>
          </a:ln>
        </p:spPr>
      </p:pic>
    </p:spTree>
    <p:extLst>
      <p:ext uri="{BB962C8B-B14F-4D97-AF65-F5344CB8AC3E}">
        <p14:creationId xmlns:p14="http://schemas.microsoft.com/office/powerpoint/2010/main" val="1315676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0AEA0-6579-6C88-0868-C88471A25A8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EC197C3-B061-D1F5-77BD-78116700F7F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67BDD-D673-90B1-40A8-FD4CC652AC8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E6E3FFE9-DFC1-C34B-8B3C-1EF6B4559494}"/>
              </a:ext>
            </a:extLst>
          </p:cNvPr>
          <p:cNvSpPr>
            <a:spLocks noGrp="1"/>
          </p:cNvSpPr>
          <p:nvPr>
            <p:ph sz="half" idx="1"/>
          </p:nvPr>
        </p:nvSpPr>
        <p:spPr>
          <a:xfrm>
            <a:off x="653415" y="860655"/>
            <a:ext cx="10885170" cy="5913120"/>
          </a:xfrm>
        </p:spPr>
        <p:txBody>
          <a:bodyPr>
            <a:normAutofit/>
          </a:bodyPr>
          <a:lstStyle/>
          <a:p>
            <a:pPr marL="352425" indent="0">
              <a:buNone/>
            </a:pPr>
            <a:r>
              <a:rPr lang="en-US" sz="2400" b="1">
                <a:latin typeface="Arial" panose="020B0604020202020204" pitchFamily="34" charset="0"/>
                <a:cs typeface="Arial" panose="020B0604020202020204" pitchFamily="34" charset="0"/>
              </a:rPr>
              <a:t>Phạm vi nghiên cứu</a:t>
            </a:r>
            <a:r>
              <a:rPr lang="vi-VN" sz="2400" b="1">
                <a:latin typeface="Arial" panose="020B0604020202020204" pitchFamily="34" charset="0"/>
                <a:cs typeface="Arial" panose="020B0604020202020204" pitchFamily="34" charset="0"/>
              </a:rPr>
              <a:t>:  </a:t>
            </a:r>
          </a:p>
          <a:p>
            <a:pPr marL="695325" indent="-342900"/>
            <a:r>
              <a:rPr lang="en-US" sz="2400">
                <a:latin typeface="Arial" panose="020B0604020202020204" pitchFamily="34" charset="0"/>
                <a:cs typeface="Arial" panose="020B0604020202020204" pitchFamily="34" charset="0"/>
              </a:rPr>
              <a:t>Địa điểm: Đáp ứng giáo dục chính quy và học tập tự do tại Việt Nam, tiềm năng mở rộng quốc tế.</a:t>
            </a:r>
          </a:p>
          <a:p>
            <a:pPr marL="695325" indent="-342900"/>
            <a:r>
              <a:rPr lang="en-US" sz="2400">
                <a:latin typeface="Arial" panose="020B0604020202020204" pitchFamily="34" charset="0"/>
                <a:cs typeface="Arial" panose="020B0604020202020204" pitchFamily="34" charset="0"/>
              </a:rPr>
              <a:t>Thời gian: </a:t>
            </a:r>
            <a:r>
              <a:rPr lang="en-US" sz="2400">
                <a:latin typeface="Arial" panose="020B0604020202020204" pitchFamily="34" charset="0"/>
                <a:cs typeface="Arial" panose="020B0604020202020204" pitchFamily="34" charset="0"/>
                <a:sym typeface="+mn-ea"/>
              </a:rPr>
              <a:t>Đề tài xây dựng từ tháng 02 năm 2025 đến tháng 06 năm 2025</a:t>
            </a:r>
          </a:p>
          <a:p>
            <a:pPr marL="695325" indent="-342900"/>
            <a:endParaRPr lang="en-US" sz="2400">
              <a:latin typeface="Arial" panose="020B0604020202020204" pitchFamily="34" charset="0"/>
              <a:cs typeface="Arial" panose="020B0604020202020204" pitchFamily="34" charset="0"/>
            </a:endParaRPr>
          </a:p>
          <a:p>
            <a:pPr marL="352425" indent="0">
              <a:buNone/>
            </a:pPr>
            <a:r>
              <a:rPr lang="en-US" sz="2400" b="1">
                <a:latin typeface="Arial" panose="020B0604020202020204" pitchFamily="34" charset="0"/>
                <a:cs typeface="Arial" panose="020B0604020202020204" pitchFamily="34" charset="0"/>
                <a:sym typeface="+mn-ea"/>
              </a:rPr>
              <a:t>Đối tượng nghiên cứu:</a:t>
            </a:r>
          </a:p>
          <a:p>
            <a:pPr marL="695325" indent="-342900"/>
            <a:r>
              <a:rPr lang="vi-VN" sz="2400">
                <a:latin typeface="Arial" panose="020B0604020202020204" pitchFamily="34" charset="0"/>
                <a:cs typeface="Arial" panose="020B0604020202020204" pitchFamily="34" charset="0"/>
              </a:rPr>
              <a:t>Ngườ</a:t>
            </a:r>
            <a:r>
              <a:rPr lang="vi-VN" sz="2400" b="1">
                <a:latin typeface="Arial" panose="020B0604020202020204" pitchFamily="34" charset="0"/>
                <a:cs typeface="Arial" panose="020B0604020202020204" pitchFamily="34" charset="0"/>
              </a:rPr>
              <a:t>i</a:t>
            </a:r>
            <a:r>
              <a:rPr lang="vi-VN" sz="2400">
                <a:latin typeface="Arial" panose="020B0604020202020204" pitchFamily="34" charset="0"/>
                <a:cs typeface="Arial" panose="020B0604020202020204" pitchFamily="34" charset="0"/>
              </a:rPr>
              <a:t> học (chính quy, tự do), giảng viên, quản trị viên.</a:t>
            </a:r>
            <a:endParaRPr lang="en-US" sz="2400">
              <a:latin typeface="Arial" panose="020B0604020202020204" pitchFamily="34" charset="0"/>
              <a:cs typeface="Arial" panose="020B0604020202020204" pitchFamily="34" charset="0"/>
            </a:endParaRPr>
          </a:p>
          <a:p>
            <a:pPr marL="695325" indent="-342900"/>
            <a:r>
              <a:rPr lang="vi-VN" sz="2400">
                <a:latin typeface="Arial" panose="020B0604020202020204" pitchFamily="34" charset="0"/>
                <a:cs typeface="Arial" panose="020B0604020202020204" pitchFamily="34" charset="0"/>
              </a:rPr>
              <a:t>Nhu cầu: quản lý học tập, tương tác, thanh toán, và hỗ trợ AI.</a:t>
            </a:r>
          </a:p>
          <a:p>
            <a:pPr marL="695325" indent="-342900"/>
            <a:endParaRPr lang="en-US" b="1">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pPr marL="352425" indent="0">
              <a:buNone/>
            </a:pPr>
            <a:endParaRPr lang="vi-VN" sz="2400" b="1">
              <a:latin typeface="Arial" panose="020B0604020202020204" pitchFamily="34" charset="0"/>
              <a:cs typeface="Arial" panose="020B0604020202020204" pitchFamily="34" charset="0"/>
            </a:endParaRPr>
          </a:p>
          <a:p>
            <a:pPr marL="352425" indent="0">
              <a:buNone/>
            </a:pPr>
            <a:endParaRPr lang="en-US" sz="2400" dirty="0">
              <a:latin typeface="Arial" panose="020B0604020202020204" pitchFamily="34" charset="0"/>
              <a:cs typeface="Arial" panose="020B0604020202020204" pitchFamily="34" charset="0"/>
            </a:endParaRPr>
          </a:p>
          <a:p>
            <a:pPr marL="352425" indent="0">
              <a:buFont typeface="Wingdings" panose="05000000000000000000" charset="0"/>
              <a:buNone/>
            </a:pP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0E0DDAE-B8ED-7838-37C4-FB02FCCD5F3D}"/>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AEE83E7-4DCB-7010-EF29-8C8954554A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886150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54A-691E-01E8-0667-B88906BDA8F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6872F2C-2631-E68F-361E-9083C36B751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EE4F7-C541-1238-95D0-CEA99257C7B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DC3756F-ED2E-3A18-9830-1F3B7E0BDA7A}"/>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thanh toán</a:t>
            </a: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646D247-50C6-3C56-6347-3B4D58924A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2400374C-4F0E-860F-B3D5-8D4DAD092860}"/>
              </a:ext>
            </a:extLst>
          </p:cNvPr>
          <p:cNvPicPr>
            <a:picLocks noChangeAspect="1"/>
          </p:cNvPicPr>
          <p:nvPr/>
        </p:nvPicPr>
        <p:blipFill>
          <a:blip r:embed="rId3"/>
          <a:srcRect b="30017"/>
          <a:stretch>
            <a:fillRect/>
          </a:stretch>
        </p:blipFill>
        <p:spPr>
          <a:xfrm>
            <a:off x="995503" y="1171681"/>
            <a:ext cx="10281635" cy="5503889"/>
          </a:xfrm>
          <a:prstGeom prst="rect">
            <a:avLst/>
          </a:prstGeom>
          <a:ln>
            <a:solidFill>
              <a:schemeClr val="bg2">
                <a:lumMod val="90000"/>
              </a:schemeClr>
            </a:solidFill>
          </a:ln>
        </p:spPr>
      </p:pic>
    </p:spTree>
    <p:extLst>
      <p:ext uri="{BB962C8B-B14F-4D97-AF65-F5344CB8AC3E}">
        <p14:creationId xmlns:p14="http://schemas.microsoft.com/office/powerpoint/2010/main" val="885296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F6760-1FDA-F309-F3EE-AD27BB113AA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59F92D4-369F-BC8D-1FF4-B8BAAE1FFEE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E92A7-E652-88EB-7A3D-3BFBDD5DB8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97EC1BD-A17D-56FA-2C31-61869040EC8C}"/>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thống kê</a:t>
            </a: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A6E58E5-7C37-D37B-CE1A-E8E840392E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E3E57E55-F4DF-E29C-C270-87DF2A1294EC}"/>
              </a:ext>
            </a:extLst>
          </p:cNvPr>
          <p:cNvPicPr>
            <a:picLocks noChangeAspect="1"/>
          </p:cNvPicPr>
          <p:nvPr/>
        </p:nvPicPr>
        <p:blipFill>
          <a:blip r:embed="rId3"/>
          <a:stretch>
            <a:fillRect/>
          </a:stretch>
        </p:blipFill>
        <p:spPr>
          <a:xfrm>
            <a:off x="1858657" y="1148394"/>
            <a:ext cx="8474685" cy="5527176"/>
          </a:xfrm>
          <a:prstGeom prst="rect">
            <a:avLst/>
          </a:prstGeom>
          <a:ln>
            <a:solidFill>
              <a:schemeClr val="bg2">
                <a:lumMod val="90000"/>
              </a:schemeClr>
            </a:solidFill>
          </a:ln>
        </p:spPr>
      </p:pic>
    </p:spTree>
    <p:extLst>
      <p:ext uri="{BB962C8B-B14F-4D97-AF65-F5344CB8AC3E}">
        <p14:creationId xmlns:p14="http://schemas.microsoft.com/office/powerpoint/2010/main" val="5736066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6C8C6-8C2D-3CF3-138E-D5C4C652B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824BA-BDDE-0FD9-B777-BAD5A425CA3E}"/>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6. Đánh giá và hướng phát triển</a:t>
            </a:r>
          </a:p>
        </p:txBody>
      </p:sp>
      <p:sp>
        <p:nvSpPr>
          <p:cNvPr id="4" name="Footer Placeholder 3">
            <a:extLst>
              <a:ext uri="{FF2B5EF4-FFF2-40B4-BE49-F238E27FC236}">
                <a16:creationId xmlns:a16="http://schemas.microsoft.com/office/drawing/2014/main" id="{174C5B48-A023-6B71-8175-F05CE252EE34}"/>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FE8CAE35-6DA3-0DB0-2577-0262936E93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8557285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B40CC-4AAE-C675-C050-6D0E1B5068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70E53A6-45E3-B9DF-BFCE-E4A853486C57}"/>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75549-96FE-DF0A-2935-EDBB28179FF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FB8485A-9B5A-0FFE-1308-86FB042F75F1}"/>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Kết quả</a:t>
            </a:r>
          </a:p>
          <a:p>
            <a:pPr marL="695325" indent="-342900"/>
            <a:r>
              <a:rPr lang="vi-VN" sz="1900">
                <a:latin typeface="Arial" panose="020B0604020202020204" pitchFamily="34" charset="0"/>
                <a:cs typeface="Arial" panose="020B0604020202020204" pitchFamily="34" charset="0"/>
              </a:rPr>
              <a:t>Phát triển thành công hệ thống hỗ trợ học tập eLearning trên nền tảng web đáp ứng mục tiêu ban đầu.</a:t>
            </a:r>
          </a:p>
          <a:p>
            <a:pPr marL="695325" indent="-342900"/>
            <a:r>
              <a:rPr lang="vi-VN" sz="1900">
                <a:latin typeface="Arial" panose="020B0604020202020204" pitchFamily="34" charset="0"/>
                <a:cs typeface="Arial" panose="020B0604020202020204" pitchFamily="34" charset="0"/>
              </a:rPr>
              <a:t>Hệ thống hỗ trợ đầy đủ chức năng quản lý khóa học, lớp học, bài tập, lịch học</a:t>
            </a:r>
            <a:r>
              <a:rPr lang="en-US" sz="1900">
                <a:latin typeface="Arial" panose="020B0604020202020204" pitchFamily="34" charset="0"/>
                <a:cs typeface="Arial" panose="020B0604020202020204" pitchFamily="34" charset="0"/>
              </a:rPr>
              <a:t> trực tuyến, điểm danh tự động. </a:t>
            </a:r>
            <a:endParaRPr lang="vi-VN" sz="1900">
              <a:latin typeface="Arial" panose="020B0604020202020204" pitchFamily="34" charset="0"/>
              <a:cs typeface="Arial" panose="020B0604020202020204" pitchFamily="34" charset="0"/>
            </a:endParaRPr>
          </a:p>
          <a:p>
            <a:pPr marL="695325" indent="-342900"/>
            <a:r>
              <a:rPr lang="vi-VN" sz="1900">
                <a:latin typeface="Arial" panose="020B0604020202020204" pitchFamily="34" charset="0"/>
                <a:cs typeface="Arial" panose="020B0604020202020204" pitchFamily="34" charset="0"/>
              </a:rPr>
              <a:t>Phát triển chatbot</a:t>
            </a:r>
            <a:r>
              <a:rPr lang="en-US" sz="1900">
                <a:latin typeface="Arial" panose="020B0604020202020204" pitchFamily="34" charset="0"/>
                <a:cs typeface="Arial" panose="020B0604020202020204" pitchFamily="34" charset="0"/>
              </a:rPr>
              <a:t> </a:t>
            </a:r>
            <a:r>
              <a:rPr lang="vi-VN" sz="1900">
                <a:latin typeface="Arial" panose="020B0604020202020204" pitchFamily="34" charset="0"/>
                <a:cs typeface="Arial" panose="020B0604020202020204" pitchFamily="34" charset="0"/>
              </a:rPr>
              <a:t>RAG hỗ trợ người học và giảng viên trả lời tự động các câu hỏi thường gặp.</a:t>
            </a:r>
          </a:p>
          <a:p>
            <a:pPr marL="695325" indent="-342900"/>
            <a:r>
              <a:rPr lang="en-US" sz="1900">
                <a:latin typeface="Arial" panose="020B0604020202020204" pitchFamily="34" charset="0"/>
                <a:cs typeface="Arial" panose="020B0604020202020204" pitchFamily="34" charset="0"/>
              </a:rPr>
              <a:t>T</a:t>
            </a:r>
            <a:r>
              <a:rPr lang="vi-VN" sz="1900">
                <a:latin typeface="Arial" panose="020B0604020202020204" pitchFamily="34" charset="0"/>
                <a:cs typeface="Arial" panose="020B0604020202020204" pitchFamily="34" charset="0"/>
              </a:rPr>
              <a:t>ính năng tự động sinh trắc nghiệm từ tài liệu (PDF, Word, văn bản) bằng AI.</a:t>
            </a:r>
          </a:p>
          <a:p>
            <a:pPr marL="695325" indent="-342900"/>
            <a:r>
              <a:rPr lang="vi-VN" sz="1900">
                <a:latin typeface="Arial" panose="020B0604020202020204" pitchFamily="34" charset="0"/>
                <a:cs typeface="Arial" panose="020B0604020202020204" pitchFamily="34" charset="0"/>
              </a:rPr>
              <a:t>Tích hợp gửi email thông báo, tương tác nhanh chóng giữa hệ thống và người dùng.</a:t>
            </a:r>
          </a:p>
          <a:p>
            <a:pPr marL="695325" indent="-342900"/>
            <a:r>
              <a:rPr lang="vi-VN" sz="1900">
                <a:latin typeface="Arial" panose="020B0604020202020204" pitchFamily="34" charset="0"/>
                <a:cs typeface="Arial" panose="020B0604020202020204" pitchFamily="34" charset="0"/>
              </a:rPr>
              <a:t>Hỗ trợ thanh toán học phí trực tuyến qua ZaloPay, tăng tính tiện lợi.</a:t>
            </a:r>
          </a:p>
          <a:p>
            <a:pPr marL="695325" indent="-342900"/>
            <a:r>
              <a:rPr lang="vi-VN" sz="1900">
                <a:latin typeface="Arial" panose="020B0604020202020204" pitchFamily="34" charset="0"/>
                <a:cs typeface="Arial" panose="020B0604020202020204" pitchFamily="34" charset="0"/>
              </a:rPr>
              <a:t>Cho phép xuất dữ liệu học tập dưới dạng Excel, phục vụ cho giảng viên và quản trị viên theo dõi tiến độ.</a:t>
            </a:r>
          </a:p>
          <a:p>
            <a:pPr marL="695325" indent="-342900"/>
            <a:r>
              <a:rPr lang="en-US" sz="1900">
                <a:latin typeface="Arial" panose="020B0604020202020204" pitchFamily="34" charset="0"/>
                <a:cs typeface="Arial" panose="020B0604020202020204" pitchFamily="34" charset="0"/>
              </a:rPr>
              <a:t>Đ</a:t>
            </a:r>
            <a:r>
              <a:rPr lang="vi-VN" sz="1900">
                <a:latin typeface="Arial" panose="020B0604020202020204" pitchFamily="34" charset="0"/>
                <a:cs typeface="Arial" panose="020B0604020202020204" pitchFamily="34" charset="0"/>
              </a:rPr>
              <a:t>ảm bảo phân quyền truy cập theo từng vai trò và sử dụng JWT để bảo mật.</a:t>
            </a:r>
          </a:p>
          <a:p>
            <a:pPr marL="695325" indent="-342900"/>
            <a:r>
              <a:rPr lang="vi-VN" sz="1900">
                <a:latin typeface="Arial" panose="020B0604020202020204" pitchFamily="34" charset="0"/>
                <a:cs typeface="Arial" panose="020B0604020202020204" pitchFamily="34" charset="0"/>
              </a:rPr>
              <a:t>Giao diện được thiết kế hiện đại, thân thiện với người dùng nhờ React</a:t>
            </a:r>
            <a:r>
              <a:rPr lang="en-US" sz="1900">
                <a:latin typeface="Arial" panose="020B0604020202020204" pitchFamily="34" charset="0"/>
                <a:cs typeface="Arial" panose="020B0604020202020204" pitchFamily="34" charset="0"/>
              </a:rPr>
              <a:t>JS, </a:t>
            </a:r>
            <a:r>
              <a:rPr lang="vi-VN" sz="1900">
                <a:latin typeface="Arial" panose="020B0604020202020204" pitchFamily="34" charset="0"/>
                <a:cs typeface="Arial" panose="020B0604020202020204" pitchFamily="34" charset="0"/>
              </a:rPr>
              <a:t>Web API xây dựng với NestJS, dễ dàng mở rộng và tích hợp công nghệ mới.</a:t>
            </a:r>
          </a:p>
          <a:p>
            <a:pPr marL="695325" indent="-342900"/>
            <a:r>
              <a:rPr lang="vi-VN" sz="1900">
                <a:latin typeface="Arial" panose="020B0604020202020204" pitchFamily="34" charset="0"/>
                <a:cs typeface="Arial" panose="020B0604020202020204" pitchFamily="34" charset="0"/>
              </a:rPr>
              <a:t>Cấu trúc hệ thống mở rộng tốt, tạo tiền đề cho các tính năng nâng cao trong tương lai.</a:t>
            </a:r>
            <a:endParaRPr lang="en-US" sz="1900" b="1">
              <a:latin typeface="Arial" panose="020B0604020202020204" pitchFamily="34" charset="0"/>
              <a:cs typeface="Arial" panose="020B0604020202020204" pitchFamily="34" charset="0"/>
            </a:endParaRP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DDA4A6D-9505-03D8-3C8E-35400B79C2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3366852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F57F-370B-56C9-C2F6-0F9897654FC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C9D22-32B8-F00E-E011-502336FBC2C9}"/>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EDD9E-CA79-885D-24BE-B1D1850EB59B}"/>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A81FA6-8AF8-AE30-2795-C3B3FA1DA76C}"/>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Hạn chế</a:t>
            </a:r>
          </a:p>
          <a:p>
            <a:pPr marL="695325" indent="-342900"/>
            <a:r>
              <a:rPr lang="vi-VN" sz="2000">
                <a:latin typeface="Arial" panose="020B0604020202020204" pitchFamily="34" charset="0"/>
                <a:cs typeface="Arial" panose="020B0604020202020204" pitchFamily="34" charset="0"/>
              </a:rPr>
              <a:t>Dữ liệu được </a:t>
            </a:r>
            <a:r>
              <a:rPr lang="en-US" sz="2000">
                <a:latin typeface="Arial" panose="020B0604020202020204" pitchFamily="34" charset="0"/>
                <a:cs typeface="Arial" panose="020B0604020202020204" pitchFamily="34" charset="0"/>
              </a:rPr>
              <a:t>hiện tại </a:t>
            </a:r>
            <a:r>
              <a:rPr lang="vi-VN" sz="2000">
                <a:latin typeface="Arial" panose="020B0604020202020204" pitchFamily="34" charset="0"/>
                <a:cs typeface="Arial" panose="020B0604020202020204" pitchFamily="34" charset="0"/>
              </a:rPr>
              <a:t>chưa đủ lớn</a:t>
            </a:r>
            <a:r>
              <a:rPr lang="en-US" sz="2000">
                <a:latin typeface="Arial" panose="020B0604020202020204" pitchFamily="34" charset="0"/>
                <a:cs typeface="Arial" panose="020B0604020202020204" pitchFamily="34" charset="0"/>
              </a:rPr>
              <a:t>, chưa đủ phong phú.</a:t>
            </a:r>
          </a:p>
          <a:p>
            <a:pPr marL="695325" indent="-342900"/>
            <a:r>
              <a:rPr lang="vi-VN" sz="2000">
                <a:latin typeface="Arial" panose="020B0604020202020204" pitchFamily="34" charset="0"/>
                <a:cs typeface="Arial" panose="020B0604020202020204" pitchFamily="34" charset="0"/>
              </a:rPr>
              <a:t>Hệ thống hiện chỉ </a:t>
            </a:r>
            <a:r>
              <a:rPr lang="en-US" sz="2000">
                <a:latin typeface="Arial" panose="020B0604020202020204" pitchFamily="34" charset="0"/>
                <a:cs typeface="Arial" panose="020B0604020202020204" pitchFamily="34" charset="0"/>
              </a:rPr>
              <a:t>hỗ trợ </a:t>
            </a:r>
            <a:r>
              <a:rPr lang="vi-VN" sz="2000">
                <a:latin typeface="Arial" panose="020B0604020202020204" pitchFamily="34" charset="0"/>
                <a:cs typeface="Arial" panose="020B0604020202020204" pitchFamily="34" charset="0"/>
              </a:rPr>
              <a:t>một ngôn ngữ duy nhất</a:t>
            </a:r>
            <a:r>
              <a:rPr lang="en-US" sz="2000">
                <a:latin typeface="Arial" panose="020B0604020202020204" pitchFamily="34" charset="0"/>
                <a:cs typeface="Arial" panose="020B0604020202020204" pitchFamily="34" charset="0"/>
              </a:rPr>
              <a:t>.</a:t>
            </a:r>
          </a:p>
          <a:p>
            <a:pPr marL="695325" indent="-342900"/>
            <a:r>
              <a:rPr lang="vi-VN" sz="2000">
                <a:latin typeface="Arial" panose="020B0604020202020204" pitchFamily="34" charset="0"/>
                <a:cs typeface="Arial" panose="020B0604020202020204" pitchFamily="34" charset="0"/>
              </a:rPr>
              <a:t>Việc tương tác chatbot còn mang tính đơn lẻ, không lưu lại ngữ cảnh trước đó</a:t>
            </a:r>
            <a:r>
              <a:rPr lang="en-US" sz="2000">
                <a:latin typeface="Arial" panose="020B0604020202020204" pitchFamily="34" charset="0"/>
                <a:cs typeface="Arial" panose="020B0604020202020204" pitchFamily="34" charset="0"/>
              </a:rPr>
              <a:t>.</a:t>
            </a:r>
          </a:p>
          <a:p>
            <a:pPr marL="695325" indent="-342900"/>
            <a:r>
              <a:rPr lang="vi-VN" sz="2000">
                <a:latin typeface="Arial" panose="020B0604020202020204" pitchFamily="34" charset="0"/>
                <a:cs typeface="Arial" panose="020B0604020202020204" pitchFamily="34" charset="0"/>
              </a:rPr>
              <a:t>Các phản hồi do chatbot cung cấp còn đơn giản, chủ yếu dựa vào câu hỏi trực tiếp, chưa đủ độ linh hoạt để xử lý các tình huống phức tạ</a:t>
            </a:r>
            <a:r>
              <a:rPr lang="en-US" sz="2000">
                <a:latin typeface="Arial" panose="020B0604020202020204" pitchFamily="34" charset="0"/>
                <a:cs typeface="Arial" panose="020B0604020202020204" pitchFamily="34" charset="0"/>
              </a:rPr>
              <a:t>p.</a:t>
            </a:r>
          </a:p>
          <a:p>
            <a:pPr marL="695325" indent="-342900"/>
            <a:r>
              <a:rPr lang="en-US" sz="2000">
                <a:latin typeface="Arial" panose="020B0604020202020204" pitchFamily="34" charset="0"/>
                <a:cs typeface="Arial" panose="020B0604020202020204" pitchFamily="34" charset="0"/>
              </a:rPr>
              <a:t>C</a:t>
            </a:r>
            <a:r>
              <a:rPr lang="vi-VN" sz="2000">
                <a:latin typeface="Arial" panose="020B0604020202020204" pitchFamily="34" charset="0"/>
                <a:cs typeface="Arial" panose="020B0604020202020204" pitchFamily="34" charset="0"/>
              </a:rPr>
              <a:t>hưa hỗ trợ tính năng cài đặt và quản trị hệ thống dành</a:t>
            </a:r>
            <a:r>
              <a:rPr lang="en-US" sz="2000">
                <a:latin typeface="Arial" panose="020B0604020202020204" pitchFamily="34" charset="0"/>
                <a:cs typeface="Arial" panose="020B0604020202020204" pitchFamily="34" charset="0"/>
              </a:rPr>
              <a:t> cho người quản trị</a:t>
            </a:r>
            <a:r>
              <a:rPr lang="vi-VN" sz="2000">
                <a:latin typeface="Arial" panose="020B0604020202020204" pitchFamily="34" charset="0"/>
                <a:cs typeface="Arial" panose="020B0604020202020204" pitchFamily="34" charset="0"/>
              </a:rPr>
              <a:t>.</a:t>
            </a:r>
            <a:endParaRPr lang="en-US" sz="2000">
              <a:latin typeface="Arial" panose="020B0604020202020204" pitchFamily="34" charset="0"/>
              <a:cs typeface="Arial" panose="020B0604020202020204" pitchFamily="34" charset="0"/>
            </a:endParaRPr>
          </a:p>
          <a:p>
            <a:pPr marL="695325" indent="-342900"/>
            <a:r>
              <a:rPr lang="vi-VN" sz="2000">
                <a:latin typeface="Arial" panose="020B0604020202020204" pitchFamily="34" charset="0"/>
                <a:cs typeface="Arial" panose="020B0604020202020204" pitchFamily="34" charset="0"/>
              </a:rPr>
              <a:t>Khả năng xử lý đồng thời một lượng lớn dữ liệu hoặc người dùng còn hạn chế</a:t>
            </a:r>
            <a:r>
              <a:rPr lang="en-US" sz="2000">
                <a:latin typeface="Arial" panose="020B0604020202020204" pitchFamily="34" charset="0"/>
                <a:cs typeface="Arial" panose="020B0604020202020204" pitchFamily="34" charset="0"/>
              </a:rPr>
              <a:t>.</a:t>
            </a:r>
          </a:p>
          <a:p>
            <a:pPr marL="695325" indent="-342900"/>
            <a:r>
              <a:rPr lang="en-US" sz="2000">
                <a:latin typeface="Arial" panose="020B0604020202020204" pitchFamily="34" charset="0"/>
                <a:cs typeface="Arial" panose="020B0604020202020204" pitchFamily="34" charset="0"/>
              </a:rPr>
              <a:t>Chưa có phiên bản dành cho thiết bị di động.</a:t>
            </a:r>
          </a:p>
          <a:p>
            <a:pPr marL="695325" indent="-342900"/>
            <a:r>
              <a:rPr lang="en-US" sz="2000">
                <a:latin typeface="Arial" panose="020B0604020202020204" pitchFamily="34" charset="0"/>
                <a:cs typeface="Arial" panose="020B0604020202020204" pitchFamily="34" charset="0"/>
              </a:rPr>
              <a:t>Không sử dụng được ngoại tuyến.</a:t>
            </a:r>
          </a:p>
          <a:p>
            <a:pPr marL="695325" indent="-342900"/>
            <a:r>
              <a:rPr lang="en-US" sz="2000">
                <a:latin typeface="Arial" panose="020B0604020202020204" pitchFamily="34" charset="0"/>
                <a:cs typeface="Arial" panose="020B0604020202020204" pitchFamily="34" charset="0"/>
              </a:rPr>
              <a:t>Chỉ xuất dữ liệu với Excel, chưa hỗ trình nhiều định dạng khác</a:t>
            </a:r>
          </a:p>
        </p:txBody>
      </p:sp>
      <p:pic>
        <p:nvPicPr>
          <p:cNvPr id="5" name="Picture 4" descr="A red logo with green text&#10;&#10;AI-generated content may be incorrect.">
            <a:extLst>
              <a:ext uri="{FF2B5EF4-FFF2-40B4-BE49-F238E27FC236}">
                <a16:creationId xmlns:a16="http://schemas.microsoft.com/office/drawing/2014/main" id="{54952126-34BE-DD68-4ED7-6A59F3810C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6672487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F0960-159F-5034-38BB-F096EDC0D9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0A692BCA-702B-B892-675B-3870EF5F7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610EC-6B33-E9AF-C643-327BF38D777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08BC96E-A1DA-6B8A-6AD9-F457F72E4EF2}"/>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Hướng phát triển</a:t>
            </a:r>
            <a:endParaRPr lang="en-US" sz="2000" b="1"/>
          </a:p>
          <a:p>
            <a:pPr marL="695325" indent="-342900"/>
            <a:r>
              <a:rPr lang="vi-VN" sz="1900">
                <a:cs typeface="Arial" panose="020B0604020202020204" pitchFamily="34" charset="0"/>
              </a:rPr>
              <a:t>Hỗ trợ đa ngôn ngữ và lưu lịch sử tương tác RAG để cải thiện chatbot.</a:t>
            </a:r>
          </a:p>
          <a:p>
            <a:pPr marL="695325" indent="-342900"/>
            <a:r>
              <a:rPr lang="vi-VN" sz="1900">
                <a:cs typeface="Arial" panose="020B0604020202020204" pitchFamily="34" charset="0"/>
              </a:rPr>
              <a:t>Phát triển ứng dụng mobile (React Native), thêm thông báo đẩy cho lịch học, bài tập.</a:t>
            </a:r>
          </a:p>
          <a:p>
            <a:pPr marL="695325" indent="-342900"/>
            <a:r>
              <a:rPr lang="vi-VN" sz="1900">
                <a:cs typeface="Arial" panose="020B0604020202020204" pitchFamily="34" charset="0"/>
              </a:rPr>
              <a:t>Học ngoại tuyến, đồng bộ dữ liệu khi có kết nối Internet.</a:t>
            </a:r>
          </a:p>
          <a:p>
            <a:pPr marL="695325" indent="-342900"/>
            <a:r>
              <a:rPr lang="vi-VN" sz="1900">
                <a:cs typeface="Arial" panose="020B0604020202020204" pitchFamily="34" charset="0"/>
              </a:rPr>
              <a:t>Tích hợp AI cá nhân hóa học tập: phân tích hành vi học trực tuyến (</a:t>
            </a:r>
            <a:r>
              <a:rPr lang="en-US" sz="1900">
                <a:cs typeface="Arial" panose="020B0604020202020204" pitchFamily="34" charset="0"/>
              </a:rPr>
              <a:t>M</a:t>
            </a:r>
            <a:r>
              <a:rPr lang="vi-VN" sz="1900">
                <a:cs typeface="Arial" panose="020B0604020202020204" pitchFamily="34" charset="0"/>
              </a:rPr>
              <a:t>ức độ tập trung, hiệu suất...), đề xuất tài liệu và lộ trình học phù hợp.</a:t>
            </a:r>
            <a:endParaRPr lang="en-US" sz="1900">
              <a:cs typeface="Arial" panose="020B0604020202020204" pitchFamily="34" charset="0"/>
            </a:endParaRPr>
          </a:p>
          <a:p>
            <a:pPr marL="695325" indent="-342900"/>
            <a:r>
              <a:rPr lang="vi-VN" sz="1900">
                <a:cs typeface="Arial" panose="020B0604020202020204" pitchFamily="34" charset="0"/>
              </a:rPr>
              <a:t>Phát hiện gian lận bằng AI khi làm </a:t>
            </a:r>
            <a:r>
              <a:rPr lang="en-US" sz="1900">
                <a:cs typeface="Arial" panose="020B0604020202020204" pitchFamily="34" charset="0"/>
              </a:rPr>
              <a:t>làm bài kiểm tra</a:t>
            </a:r>
            <a:r>
              <a:rPr lang="vi-VN" sz="1900">
                <a:cs typeface="Arial" panose="020B0604020202020204" pitchFamily="34" charset="0"/>
              </a:rPr>
              <a:t>: theo dõi hành vi bất thường, gửi cảnh báo cho giảng viên.</a:t>
            </a:r>
          </a:p>
          <a:p>
            <a:pPr marL="695325" indent="-342900"/>
            <a:r>
              <a:rPr lang="vi-VN" sz="1900">
                <a:cs typeface="Arial" panose="020B0604020202020204" pitchFamily="34" charset="0"/>
              </a:rPr>
              <a:t>Tối ưu hiệu suất xử lý dữ liệu lớn, đảm bảo hoạt động mượt với nhiều người dùng đồng thời.</a:t>
            </a:r>
          </a:p>
          <a:p>
            <a:pPr marL="695325" indent="-342900"/>
            <a:r>
              <a:rPr lang="vi-VN" sz="1900">
                <a:cs typeface="Arial" panose="020B0604020202020204" pitchFamily="34" charset="0"/>
              </a:rPr>
              <a:t>Tích hợp thanh toán quốc tế (PayPal, Stripe</a:t>
            </a:r>
            <a:r>
              <a:rPr lang="en-US" sz="1900">
                <a:cs typeface="Arial" panose="020B0604020202020204" pitchFamily="34" charset="0"/>
              </a:rPr>
              <a:t>,…</a:t>
            </a:r>
            <a:r>
              <a:rPr lang="vi-VN" sz="1900">
                <a:cs typeface="Arial" panose="020B0604020202020204" pitchFamily="34" charset="0"/>
              </a:rPr>
              <a:t>), thêm báo cáo tài chính định kỳ qua email.</a:t>
            </a:r>
          </a:p>
          <a:p>
            <a:pPr marL="695325" indent="-342900"/>
            <a:r>
              <a:rPr lang="vi-VN" sz="1900">
                <a:cs typeface="Arial" panose="020B0604020202020204" pitchFamily="34" charset="0"/>
              </a:rPr>
              <a:t>Tăng cường bảo mật: xác thực 2 bước (2FA), mã hóa end-to-end</a:t>
            </a: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7481E6E-0C1C-4E4F-CDC1-71A49751FC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1255387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75A23-62BA-545D-6730-A5BA2538F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D2B6D-5CAC-C142-960D-5E8AD3864CB1}"/>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7. Giới hạn đề tài</a:t>
            </a:r>
          </a:p>
        </p:txBody>
      </p:sp>
      <p:sp>
        <p:nvSpPr>
          <p:cNvPr id="4" name="Footer Placeholder 3">
            <a:extLst>
              <a:ext uri="{FF2B5EF4-FFF2-40B4-BE49-F238E27FC236}">
                <a16:creationId xmlns:a16="http://schemas.microsoft.com/office/drawing/2014/main" id="{958779A8-D6B4-D360-54A5-8163CC77C78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441A194F-048E-EAC0-C334-599F5CC241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3410378148"/>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DDE7F-6D26-7C89-A20B-096D8727924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7FD05C-DE9D-F9D3-5D18-98F787ACEB4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A7D55-DB35-1FF3-30D6-48C13C96BA1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7. </a:t>
            </a:r>
            <a:r>
              <a:rPr lang="en-US" sz="3200" b="1">
                <a:latin typeface="Arial" panose="020B0604020202020204" pitchFamily="34" charset="0"/>
                <a:cs typeface="Arial" panose="020B0604020202020204" pitchFamily="34" charset="0"/>
              </a:rPr>
              <a:t>Giới hạn đề tài</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5E1D23A-BC52-DC8B-8CBC-E2B015DFB118}"/>
              </a:ext>
            </a:extLst>
          </p:cNvPr>
          <p:cNvSpPr>
            <a:spLocks noGrp="1"/>
          </p:cNvSpPr>
          <p:nvPr>
            <p:ph sz="half" idx="1"/>
          </p:nvPr>
        </p:nvSpPr>
        <p:spPr>
          <a:xfrm>
            <a:off x="693736" y="815109"/>
            <a:ext cx="10885170" cy="5913120"/>
          </a:xfrm>
        </p:spPr>
        <p:txBody>
          <a:bodyPr>
            <a:normAutofit/>
          </a:bodyPr>
          <a:lstStyle/>
          <a:p>
            <a:pPr marL="352425" indent="0">
              <a:buNone/>
            </a:pPr>
            <a:endParaRPr lang="en-US" sz="2000" b="1">
              <a:latin typeface="Arial" panose="020B0604020202020204" pitchFamily="34" charset="0"/>
              <a:cs typeface="Arial" panose="020B0604020202020204" pitchFamily="34" charset="0"/>
            </a:endParaRPr>
          </a:p>
          <a:p>
            <a:pPr marL="695325" indent="-342900"/>
            <a:r>
              <a:rPr lang="vi-VN" sz="1900">
                <a:cs typeface="Arial" panose="020B0604020202020204" pitchFamily="34" charset="0"/>
              </a:rPr>
              <a:t>Thời gian thực hiện có hạn (5 tháng) nên hệ thống chỉ triển khai được các chức năng cốt lõi, chưa tích hợp đầy đủ các tính năng nâng cao, phân tích</a:t>
            </a:r>
            <a:r>
              <a:rPr lang="en-US" sz="1900">
                <a:cs typeface="Arial" panose="020B0604020202020204" pitchFamily="34" charset="0"/>
              </a:rPr>
              <a:t> </a:t>
            </a:r>
            <a:r>
              <a:rPr lang="en-US" sz="1900">
                <a:latin typeface="Arial" panose="020B0604020202020204" pitchFamily="34" charset="0"/>
                <a:cs typeface="Arial" panose="020B0604020202020204" pitchFamily="34" charset="0"/>
              </a:rPr>
              <a:t>sâu</a:t>
            </a:r>
            <a:r>
              <a:rPr lang="vi-VN" sz="1900">
                <a:cs typeface="Arial" panose="020B0604020202020204" pitchFamily="34" charset="0"/>
              </a:rPr>
              <a:t> hành vi học tập…</a:t>
            </a:r>
          </a:p>
          <a:p>
            <a:pPr marL="695325" indent="-342900"/>
            <a:r>
              <a:rPr lang="vi-VN" sz="1900">
                <a:cs typeface="Arial" panose="020B0604020202020204" pitchFamily="34" charset="0"/>
              </a:rPr>
              <a:t>Phạm vi kỹ thuật tập trung vào nền tảng web với React và NestJS</a:t>
            </a:r>
            <a:r>
              <a:rPr lang="en-US" sz="1900">
                <a:cs typeface="Arial" panose="020B0604020202020204" pitchFamily="34" charset="0"/>
              </a:rPr>
              <a:t>, </a:t>
            </a:r>
            <a:r>
              <a:rPr lang="vi-VN" sz="1900">
                <a:cs typeface="Arial" panose="020B0604020202020204" pitchFamily="34" charset="0"/>
              </a:rPr>
              <a:t>chưa hỗ trợ toàn diện cho các nền tảng khác hoặc xử lý dữ liệu</a:t>
            </a:r>
            <a:r>
              <a:rPr lang="en-US" sz="1900">
                <a:cs typeface="Arial" panose="020B0604020202020204" pitchFamily="34" charset="0"/>
              </a:rPr>
              <a:t> </a:t>
            </a:r>
            <a:r>
              <a:rPr lang="en-US" sz="1900">
                <a:latin typeface="Arial" panose="020B0604020202020204" pitchFamily="34" charset="0"/>
                <a:cs typeface="Arial" panose="020B0604020202020204" pitchFamily="34" charset="0"/>
              </a:rPr>
              <a:t>lớn và</a:t>
            </a:r>
            <a:r>
              <a:rPr lang="vi-VN" sz="1900">
                <a:latin typeface="Arial" panose="020B0604020202020204" pitchFamily="34" charset="0"/>
                <a:cs typeface="Arial" panose="020B0604020202020204" pitchFamily="34" charset="0"/>
              </a:rPr>
              <a:t> </a:t>
            </a:r>
            <a:r>
              <a:rPr lang="vi-VN" sz="1900">
                <a:cs typeface="Arial" panose="020B0604020202020204" pitchFamily="34" charset="0"/>
              </a:rPr>
              <a:t>phức tạp.</a:t>
            </a:r>
          </a:p>
          <a:p>
            <a:pPr marL="695325" indent="-342900"/>
            <a:r>
              <a:rPr lang="vi-VN" sz="1900">
                <a:cs typeface="Arial" panose="020B0604020202020204" pitchFamily="34" charset="0"/>
              </a:rPr>
              <a:t>Nguồn lực hạn chế về nhân sự và tài chính, hệ thống mới chạy ở môi trường thử nghiệm, chưa đủ điều kiện kiểm thử hiệu năng với số lượng lớn người dùng.</a:t>
            </a:r>
            <a:endParaRPr lang="en-US" sz="1900" b="1">
              <a:latin typeface="Arial" panose="020B0604020202020204" pitchFamily="34" charset="0"/>
              <a:cs typeface="Arial" panose="020B0604020202020204" pitchFamily="34" charset="0"/>
            </a:endParaRP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23F95A3-293F-8B90-4905-DF11DA2E47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1935735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09F0-0EBE-B68E-01FB-3BD8864257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7CE78-FD12-4262-2F0A-F4CA5C0E2F67}"/>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8. Kết luận</a:t>
            </a:r>
          </a:p>
        </p:txBody>
      </p:sp>
      <p:sp>
        <p:nvSpPr>
          <p:cNvPr id="4" name="Footer Placeholder 3">
            <a:extLst>
              <a:ext uri="{FF2B5EF4-FFF2-40B4-BE49-F238E27FC236}">
                <a16:creationId xmlns:a16="http://schemas.microsoft.com/office/drawing/2014/main" id="{9073E723-A68F-F2EC-1618-2E397FE74DCE}"/>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17EA4A60-37E8-98E3-3ED3-F2C13FE0C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1818572047"/>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F6A1D-12FD-2597-70E2-CC7182A5792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C733895-B21C-FCE6-9479-3D0698E71E98}"/>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D9C4E-5618-CDC7-44AF-F2CB638A43C1}"/>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8. Kết luận</a:t>
            </a:r>
          </a:p>
        </p:txBody>
      </p:sp>
      <p:sp>
        <p:nvSpPr>
          <p:cNvPr id="3" name="Content Placeholder 2">
            <a:extLst>
              <a:ext uri="{FF2B5EF4-FFF2-40B4-BE49-F238E27FC236}">
                <a16:creationId xmlns:a16="http://schemas.microsoft.com/office/drawing/2014/main" id="{97B32B83-483A-A981-9309-30B9BFF8A54B}"/>
              </a:ext>
            </a:extLst>
          </p:cNvPr>
          <p:cNvSpPr>
            <a:spLocks noGrp="1"/>
          </p:cNvSpPr>
          <p:nvPr>
            <p:ph sz="half" idx="1"/>
          </p:nvPr>
        </p:nvSpPr>
        <p:spPr>
          <a:xfrm>
            <a:off x="693736" y="815109"/>
            <a:ext cx="10885170" cy="5913120"/>
          </a:xfrm>
        </p:spPr>
        <p:txBody>
          <a:bodyPr>
            <a:normAutofit/>
          </a:bodyPr>
          <a:lstStyle/>
          <a:p>
            <a:pPr marL="352425" indent="0">
              <a:buNone/>
            </a:pPr>
            <a:endParaRPr lang="en-US" sz="2000" b="1">
              <a:latin typeface="Arial" panose="020B0604020202020204" pitchFamily="34" charset="0"/>
              <a:cs typeface="Arial" panose="020B0604020202020204" pitchFamily="34" charset="0"/>
            </a:endParaRPr>
          </a:p>
          <a:p>
            <a:pPr marL="695325" indent="-342900"/>
            <a:r>
              <a:rPr lang="vi-VN" sz="2000">
                <a:cs typeface="Arial" panose="020B0604020202020204" pitchFamily="34" charset="0"/>
              </a:rPr>
              <a:t>Đã xây dựng thành công hệ thống eLearning trên nền web, phục vụ người học chính quy, người học tự do, giảng viên và quản trị viên.</a:t>
            </a:r>
          </a:p>
          <a:p>
            <a:pPr marL="695325" indent="-342900"/>
            <a:r>
              <a:rPr lang="vi-VN" sz="2000">
                <a:cs typeface="Arial" panose="020B0604020202020204" pitchFamily="34" charset="0"/>
              </a:rPr>
              <a:t>Hệ thống đáp ứng các chức năng cốt lõi</a:t>
            </a:r>
            <a:r>
              <a:rPr lang="en-US" sz="2000">
                <a:cs typeface="Arial" panose="020B0604020202020204" pitchFamily="34" charset="0"/>
              </a:rPr>
              <a:t>.</a:t>
            </a:r>
          </a:p>
          <a:p>
            <a:pPr marL="695325" indent="-342900"/>
            <a:r>
              <a:rPr lang="vi-VN" sz="2000">
                <a:cs typeface="Arial" panose="020B0604020202020204" pitchFamily="34" charset="0"/>
              </a:rPr>
              <a:t>Tích hợp các công nghệ hiện đại: React, NestJS, MySQL và chatbot RAG hỗ trợ người học.</a:t>
            </a:r>
          </a:p>
          <a:p>
            <a:pPr marL="695325" indent="-342900"/>
            <a:r>
              <a:rPr lang="vi-VN" sz="2000">
                <a:cs typeface="Arial" panose="020B0604020202020204" pitchFamily="34" charset="0"/>
              </a:rPr>
              <a:t>Giới hạn do thời gian và nguồn lực: chưa hỗ trợ mobile, đa ngôn ngữ, học offline, AI nâng cao.</a:t>
            </a:r>
          </a:p>
          <a:p>
            <a:pPr marL="695325" indent="-342900"/>
            <a:r>
              <a:rPr lang="en-US" sz="2000">
                <a:latin typeface="Arial" panose="020B0604020202020204" pitchFamily="34" charset="0"/>
                <a:cs typeface="Arial" panose="020B0604020202020204" pitchFamily="34" charset="0"/>
              </a:rPr>
              <a:t>Tích lũy</a:t>
            </a:r>
            <a:r>
              <a:rPr lang="vi-VN" sz="2000">
                <a:latin typeface="Arial" panose="020B0604020202020204" pitchFamily="34" charset="0"/>
                <a:cs typeface="Arial" panose="020B0604020202020204" pitchFamily="34" charset="0"/>
              </a:rPr>
              <a:t> được nhiều kỹ năng</a:t>
            </a:r>
            <a:r>
              <a:rPr lang="en-US" sz="2000">
                <a:latin typeface="Arial" panose="020B0604020202020204" pitchFamily="34" charset="0"/>
                <a:cs typeface="Arial" panose="020B0604020202020204" pitchFamily="34" charset="0"/>
              </a:rPr>
              <a:t> và nghiệp vụ</a:t>
            </a:r>
            <a:r>
              <a:rPr lang="vi-VN" sz="2000">
                <a:latin typeface="Arial" panose="020B0604020202020204" pitchFamily="34" charset="0"/>
                <a:cs typeface="Arial" panose="020B0604020202020204" pitchFamily="34" charset="0"/>
              </a:rPr>
              <a:t>, thiết kế hệ thống và ứng dụng AI.</a:t>
            </a:r>
          </a:p>
          <a:p>
            <a:pPr marL="695325" indent="-342900"/>
            <a:r>
              <a:rPr lang="vi-VN" sz="2000">
                <a:cs typeface="Arial" panose="020B0604020202020204" pitchFamily="34" charset="0"/>
              </a:rPr>
              <a:t>Hệ thống là nền tảng tốt để tiếp tục phát triển và mở rộng trong tương lai.</a:t>
            </a:r>
            <a:endParaRPr lang="en-US" sz="20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A7EA565-8470-8703-CBC0-3500A259CAF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41913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323AB-0141-593E-6B9A-3ABFBEF2363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95E4FE2-FEA8-EB9C-0140-F70DAE44D21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8BBF-2482-3D24-192F-E56B9AE4C99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C6497AAF-65A9-C768-ADB8-E1A489BD292E}"/>
              </a:ext>
            </a:extLst>
          </p:cNvPr>
          <p:cNvSpPr>
            <a:spLocks noGrp="1"/>
          </p:cNvSpPr>
          <p:nvPr>
            <p:ph sz="half" idx="1"/>
          </p:nvPr>
        </p:nvSpPr>
        <p:spPr>
          <a:xfrm>
            <a:off x="653415" y="796572"/>
            <a:ext cx="10885170" cy="5903392"/>
          </a:xfrm>
        </p:spPr>
        <p:txBody>
          <a:bodyPr>
            <a:normAutofit/>
          </a:bodyPr>
          <a:lstStyle/>
          <a:p>
            <a:pPr marL="352425" indent="0">
              <a:buNone/>
            </a:pPr>
            <a:r>
              <a:rPr lang="en-US" sz="2400" b="1"/>
              <a:t>So sánh một số hệ thống LMS và Market Course phổ biến</a:t>
            </a:r>
            <a:r>
              <a:rPr lang="vi-VN" sz="2400" b="1">
                <a:cs typeface="Arial" panose="020B0604020202020204" pitchFamily="34" charset="0"/>
              </a:rPr>
              <a:t>: </a:t>
            </a:r>
            <a:endParaRPr lang="en-US" b="1"/>
          </a:p>
          <a:p>
            <a:endParaRPr lang="en-US"/>
          </a:p>
          <a:p>
            <a:pPr marL="352425" indent="0">
              <a:buNone/>
            </a:pPr>
            <a:endParaRPr lang="vi-VN" sz="2400" b="1">
              <a:cs typeface="Arial" panose="020B0604020202020204" pitchFamily="34" charset="0"/>
            </a:endParaRP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sp>
        <p:nvSpPr>
          <p:cNvPr id="4" name="Footer Placeholder 3">
            <a:extLst>
              <a:ext uri="{FF2B5EF4-FFF2-40B4-BE49-F238E27FC236}">
                <a16:creationId xmlns:a16="http://schemas.microsoft.com/office/drawing/2014/main" id="{7A2116B1-C113-E43F-502D-DDA3C95179EB}"/>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3D7FB024-5E95-2093-1F08-992B4B3B41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graphicFrame>
        <p:nvGraphicFramePr>
          <p:cNvPr id="6" name="Table 5">
            <a:extLst>
              <a:ext uri="{FF2B5EF4-FFF2-40B4-BE49-F238E27FC236}">
                <a16:creationId xmlns:a16="http://schemas.microsoft.com/office/drawing/2014/main" id="{C87E44DE-6A89-6D79-412F-7D848BC62E28}"/>
              </a:ext>
            </a:extLst>
          </p:cNvPr>
          <p:cNvGraphicFramePr>
            <a:graphicFrameLocks noGrp="1"/>
          </p:cNvGraphicFramePr>
          <p:nvPr>
            <p:extLst>
              <p:ext uri="{D42A27DB-BD31-4B8C-83A1-F6EECF244321}">
                <p14:modId xmlns:p14="http://schemas.microsoft.com/office/powerpoint/2010/main" val="1270085249"/>
              </p:ext>
            </p:extLst>
          </p:nvPr>
        </p:nvGraphicFramePr>
        <p:xfrm>
          <a:off x="190053" y="1299668"/>
          <a:ext cx="11892536" cy="5410767"/>
        </p:xfrm>
        <a:graphic>
          <a:graphicData uri="http://schemas.openxmlformats.org/drawingml/2006/table">
            <a:tbl>
              <a:tblPr>
                <a:tableStyleId>{2D5ABB26-0587-4C30-8999-92F81FD0307C}</a:tableStyleId>
              </a:tblPr>
              <a:tblGrid>
                <a:gridCol w="2281608">
                  <a:extLst>
                    <a:ext uri="{9D8B030D-6E8A-4147-A177-3AD203B41FA5}">
                      <a16:colId xmlns:a16="http://schemas.microsoft.com/office/drawing/2014/main" val="3038689111"/>
                    </a:ext>
                  </a:extLst>
                </a:gridCol>
                <a:gridCol w="2966101">
                  <a:extLst>
                    <a:ext uri="{9D8B030D-6E8A-4147-A177-3AD203B41FA5}">
                      <a16:colId xmlns:a16="http://schemas.microsoft.com/office/drawing/2014/main" val="3532988236"/>
                    </a:ext>
                  </a:extLst>
                </a:gridCol>
                <a:gridCol w="3473609">
                  <a:extLst>
                    <a:ext uri="{9D8B030D-6E8A-4147-A177-3AD203B41FA5}">
                      <a16:colId xmlns:a16="http://schemas.microsoft.com/office/drawing/2014/main" val="407447065"/>
                    </a:ext>
                  </a:extLst>
                </a:gridCol>
                <a:gridCol w="3171218">
                  <a:extLst>
                    <a:ext uri="{9D8B030D-6E8A-4147-A177-3AD203B41FA5}">
                      <a16:colId xmlns:a16="http://schemas.microsoft.com/office/drawing/2014/main" val="570891831"/>
                    </a:ext>
                  </a:extLst>
                </a:gridCol>
              </a:tblGrid>
              <a:tr h="441104">
                <a:tc>
                  <a:txBody>
                    <a:bodyPr/>
                    <a:lstStyle/>
                    <a:p>
                      <a:r>
                        <a:rPr lang="en-US" b="1"/>
                        <a:t>Nền tảng</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Hỗ trợ LMS</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Hỗ trợ Market Course</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Tích hợp cả hai mô hình?</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793181497"/>
                  </a:ext>
                </a:extLst>
              </a:tr>
              <a:tr h="771930">
                <a:tc>
                  <a:txBody>
                    <a:bodyPr/>
                    <a:lstStyle/>
                    <a:p>
                      <a:r>
                        <a:rPr lang="en-US" b="1"/>
                        <a:t>Udemy / Coursera</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vi-VN"/>
                        <a:t>⚠️ Quản lý đơn giản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Nền tảng khóa học lớn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tích hợp LMS thực thụ</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282381072"/>
                  </a:ext>
                </a:extLst>
              </a:tr>
              <a:tr h="771930">
                <a:tc>
                  <a:txBody>
                    <a:bodyPr/>
                    <a:lstStyle/>
                    <a:p>
                      <a:r>
                        <a:rPr lang="en-US" b="1"/>
                        <a:t>Thinkific</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hỗ trợ</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Nền tảng khóa học</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hỗ trợ mô hình đào tạo chính quy</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370421748"/>
                  </a:ext>
                </a:extLst>
              </a:tr>
              <a:tr h="771930">
                <a:tc>
                  <a:txBody>
                    <a:bodyPr/>
                    <a:lstStyle/>
                    <a:p>
                      <a:r>
                        <a:rPr lang="en-US" b="1"/>
                        <a:t>Moodle</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Mạnh</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Cần plugin để bán khóa học</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a:t>
                      </a:r>
                      <a:r>
                        <a:rPr lang="vi-VN"/>
                        <a:t>Có thể, nhưng cấu hình phức tạp</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494987215"/>
                  </a:ext>
                </a:extLst>
              </a:tr>
              <a:tr h="772362">
                <a:tc>
                  <a:txBody>
                    <a:bodyPr/>
                    <a:lstStyle/>
                    <a:p>
                      <a:r>
                        <a:rPr lang="en-US" b="1"/>
                        <a:t>Canvas + Catalog</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Rất mạnh</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Hỗ trợ bán khóa học</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P</a:t>
                      </a:r>
                      <a:r>
                        <a:rPr lang="vi-VN"/>
                        <a:t>hù hợp trường đại học lớn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88782805"/>
                  </a:ext>
                </a:extLst>
              </a:tr>
              <a:tr h="668477">
                <a:tc>
                  <a:txBody>
                    <a:bodyPr/>
                    <a:lstStyle/>
                    <a:p>
                      <a:r>
                        <a:rPr lang="en-US" b="1">
                          <a:solidFill>
                            <a:srgbClr val="FF0000"/>
                          </a:solidFill>
                        </a:rPr>
                        <a:t>(VN) </a:t>
                      </a:r>
                      <a:r>
                        <a:rPr lang="en-US" b="1"/>
                        <a:t>VNPT eLearning</a:t>
                      </a:r>
                      <a:endParaRPr lang="en-US" b="1">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Cho </a:t>
                      </a:r>
                      <a:r>
                        <a:rPr lang="vi-VN"/>
                        <a:t>trường &amp; doanh nghiệp</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có công khai</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Chỉ là LMS</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595650380"/>
                  </a:ext>
                </a:extLst>
              </a:tr>
              <a:tr h="441104">
                <a:tc>
                  <a:txBody>
                    <a:bodyPr/>
                    <a:lstStyle/>
                    <a:p>
                      <a:r>
                        <a:rPr lang="en-US" b="1">
                          <a:solidFill>
                            <a:srgbClr val="FF0000"/>
                          </a:solidFill>
                        </a:rPr>
                        <a:t>(VN) </a:t>
                      </a:r>
                      <a:r>
                        <a:rPr lang="en-US" b="1"/>
                        <a:t>Edumall</a:t>
                      </a:r>
                      <a:endParaRPr lang="en-US">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hỗ trợ</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Bán khoá kỹ năng</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Chỉ là Market Course</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607226532"/>
                  </a:ext>
                </a:extLst>
              </a:tr>
              <a:tr h="771930">
                <a:tc>
                  <a:txBody>
                    <a:bodyPr/>
                    <a:lstStyle/>
                    <a:p>
                      <a:r>
                        <a:rPr lang="en-US" b="1">
                          <a:solidFill>
                            <a:srgbClr val="FF0000"/>
                          </a:solidFill>
                        </a:rPr>
                        <a:t>(VN) </a:t>
                      </a:r>
                      <a:r>
                        <a:rPr lang="en-US" b="1"/>
                        <a:t>FUNiX (FPT Education)</a:t>
                      </a:r>
                      <a:endParaRPr lang="en-US">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7F7C1"/>
                    </a:solidFill>
                  </a:tcPr>
                </a:tc>
                <a:tc>
                  <a:txBody>
                    <a:bodyPr/>
                    <a:lstStyle/>
                    <a:p>
                      <a:r>
                        <a:rPr lang="en-US"/>
                        <a:t>✅ MOOC &amp; LMS cho sinh viên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7F7C1"/>
                    </a:solidFill>
                  </a:tcPr>
                </a:tc>
                <a:tc>
                  <a:txBody>
                    <a:bodyPr/>
                    <a:lstStyle/>
                    <a:p>
                      <a:r>
                        <a:rPr lang="en-US"/>
                        <a:t>✅ Chủ yếu các khóa học về CNTT</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7F7C1"/>
                    </a:solidFill>
                  </a:tcPr>
                </a:tc>
                <a:tc>
                  <a:txBody>
                    <a:bodyPr/>
                    <a:lstStyle/>
                    <a:p>
                      <a:r>
                        <a:rPr lang="en-US"/>
                        <a:t>✅ Tích hợp tốt</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7F7C1"/>
                    </a:solidFill>
                  </a:tcPr>
                </a:tc>
                <a:extLst>
                  <a:ext uri="{0D108BD9-81ED-4DB2-BD59-A6C34878D82A}">
                    <a16:rowId xmlns:a16="http://schemas.microsoft.com/office/drawing/2014/main" val="1710836998"/>
                  </a:ext>
                </a:extLst>
              </a:tr>
            </a:tbl>
          </a:graphicData>
        </a:graphic>
      </p:graphicFrame>
    </p:spTree>
    <p:extLst>
      <p:ext uri="{BB962C8B-B14F-4D97-AF65-F5344CB8AC3E}">
        <p14:creationId xmlns:p14="http://schemas.microsoft.com/office/powerpoint/2010/main" val="936436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91172-0F55-C368-D6C7-ACB7A5A07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7F1D8-252B-EE54-BB7A-6D3D4C895F71}"/>
              </a:ext>
            </a:extLst>
          </p:cNvPr>
          <p:cNvSpPr>
            <a:spLocks noGrp="1"/>
          </p:cNvSpPr>
          <p:nvPr>
            <p:ph type="title"/>
          </p:nvPr>
        </p:nvSpPr>
        <p:spPr>
          <a:xfrm>
            <a:off x="0" y="2695098"/>
            <a:ext cx="12192000" cy="1467803"/>
          </a:xfrm>
        </p:spPr>
        <p:txBody>
          <a:bodyPr>
            <a:normAutofit/>
          </a:bodyPr>
          <a:lstStyle/>
          <a:p>
            <a:pPr algn="ctr"/>
            <a:r>
              <a:rPr lang="vi-VN" sz="4000" b="1">
                <a:latin typeface="Arrồi"/>
              </a:rPr>
              <a:t>Chân thành cảm ơn thầy cô đã đồng hành và hỗ trợ trong suốt quá trình thực hiện đề tài</a:t>
            </a:r>
            <a:r>
              <a:rPr lang="en-US" sz="4000" b="1">
                <a:latin typeface="Arrồi"/>
              </a:rPr>
              <a:t>.</a:t>
            </a:r>
            <a:endParaRPr lang="en-US" sz="4000" b="1">
              <a:latin typeface="Arrồi"/>
              <a:cs typeface="Arial" panose="020B0604020202020204" pitchFamily="34" charset="0"/>
            </a:endParaRPr>
          </a:p>
        </p:txBody>
      </p:sp>
      <p:sp>
        <p:nvSpPr>
          <p:cNvPr id="4" name="Footer Placeholder 3">
            <a:extLst>
              <a:ext uri="{FF2B5EF4-FFF2-40B4-BE49-F238E27FC236}">
                <a16:creationId xmlns:a16="http://schemas.microsoft.com/office/drawing/2014/main" id="{067CFD81-C89D-B8D7-9BF5-33F1A9E3690F}"/>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765446E4-DB8A-1CA4-2C79-DC3F6EDB35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722667984"/>
      </p:ext>
    </p:extLst>
  </p:cSld>
  <p:clrMapOvr>
    <a:masterClrMapping/>
  </p:clrMapOvr>
</p:sld>
</file>

<file path=ppt/theme/theme1.xml><?xml version="1.0" encoding="utf-8"?>
<a:theme xmlns:a="http://schemas.openxmlformats.org/drawingml/2006/main" name="23094-analysis ppt templates-Yellow">
  <a:themeElements>
    <a:clrScheme name="Yellow">
      <a:dk1>
        <a:sysClr val="windowText" lastClr="000000"/>
      </a:dk1>
      <a:lt1>
        <a:sysClr val="window" lastClr="FFFFFF"/>
      </a:lt1>
      <a:dk2>
        <a:srgbClr val="44546A"/>
      </a:dk2>
      <a:lt2>
        <a:srgbClr val="E7E6E6"/>
      </a:lt2>
      <a:accent1>
        <a:srgbClr val="D8A713"/>
      </a:accent1>
      <a:accent2>
        <a:srgbClr val="F2D130"/>
      </a:accent2>
      <a:accent3>
        <a:srgbClr val="D88F06"/>
      </a:accent3>
      <a:accent4>
        <a:srgbClr val="F2D130"/>
      </a:accent4>
      <a:accent5>
        <a:srgbClr val="D88F06"/>
      </a:accent5>
      <a:accent6>
        <a:srgbClr val="F2D13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23094-analysis ppt templates-Yellow</Template>
  <TotalTime>1920</TotalTime>
  <Words>3025</Words>
  <Application>Microsoft Office PowerPoint</Application>
  <PresentationFormat>Widescreen</PresentationFormat>
  <Paragraphs>387</Paragraphs>
  <Slides>90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Arrồi</vt:lpstr>
      <vt:lpstr>Calibri</vt:lpstr>
      <vt:lpstr>Calibri Light</vt:lpstr>
      <vt:lpstr>Courier New</vt:lpstr>
      <vt:lpstr>Wingdings</vt:lpstr>
      <vt:lpstr>23094-analysis ppt templates-Yellow</vt:lpstr>
      <vt:lpstr>BẢO VỆ KHÓA LUẬN TỐT NGHIỆP</vt:lpstr>
      <vt:lpstr>PowerPoint Presentation</vt:lpstr>
      <vt:lpstr>1. Lý do chọn đề tài</vt:lpstr>
      <vt:lpstr>1. Lý do chọn đề tài</vt:lpstr>
      <vt:lpstr>2. Mục tiêu của đề tài</vt:lpstr>
      <vt:lpstr>2. Mục tiêu của đề tài</vt:lpstr>
      <vt:lpstr>3. Nội dung nghiên cứu</vt:lpstr>
      <vt:lpstr>3. Nội dung nghiên cứu</vt:lpstr>
      <vt:lpstr>3. Nội dung nghiên cứu</vt:lpstr>
      <vt:lpstr>3. Nội dung nghiên cứu</vt:lpstr>
      <vt:lpstr>3. Nội dung nghiên cứu</vt:lpstr>
      <vt:lpstr>PowerPoint Presentation</vt:lpstr>
      <vt:lpstr>PowerPoint Presentation</vt:lpstr>
      <vt:lpstr>3. Nội dung nghiên cứu</vt:lpstr>
      <vt:lpstr>4. Phân tích và thiết kế hệ thống</vt:lpstr>
      <vt:lpstr>4. Phân tích và thiết kế hệ thống</vt:lpstr>
      <vt:lpstr>4. Phân tích và thiết kế hệ thống</vt:lpstr>
      <vt:lpstr>4. Phân tích và thiết kế hệ thống</vt:lpstr>
      <vt:lpstr>PowerPoint Presentation</vt:lpstr>
      <vt:lpstr>4. Phân tích và thiết kế hệ thống</vt:lpstr>
      <vt:lpstr>PowerPoint Presentation</vt:lpstr>
      <vt:lpstr>4. Phân tích và thiết kế hệ thống</vt:lpstr>
      <vt:lpstr>4. Phân tích và thiết kế hệ thống</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6. Đánh giá và hướng phát triển</vt:lpstr>
      <vt:lpstr>6. Đánh giá và hướng phát triển</vt:lpstr>
      <vt:lpstr>6. Đánh giá và hướng phát triển</vt:lpstr>
      <vt:lpstr>6. Đánh giá và hướng phát triển</vt:lpstr>
      <vt:lpstr>7. Giới hạn đề tài</vt:lpstr>
      <vt:lpstr>7. Giới hạn đề tài</vt:lpstr>
      <vt:lpstr>8. Kết luận</vt:lpstr>
      <vt:lpstr>8. Kết luận</vt:lpstr>
      <vt:lpstr>Chân thành cảm ơn thầy cô đã đồng hành và hỗ trợ trong suốt quá trình thực hiện đề tài.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quản lý dự án công nghệ thông tin</dc:title>
  <dc:creator>Vinh Hiển</dc:creator>
  <cp:lastModifiedBy>Thanh Toan</cp:lastModifiedBy>
  <cp:revision>975</cp:revision>
  <dcterms:created xsi:type="dcterms:W3CDTF">2021-05-28T06:43:00Z</dcterms:created>
  <dcterms:modified xsi:type="dcterms:W3CDTF">2025-06-22T09:18:11Z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DD1C873915464A52874C9ABBBE70B965</vt:lpwstr>
  </property>
</Properties>
</file>